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handoutMasterIdLst>
    <p:handoutMasterId r:id="rId19"/>
  </p:handoutMasterIdLst>
  <p:sldIdLst>
    <p:sldId id="256" r:id="rId2"/>
    <p:sldId id="258" r:id="rId3"/>
    <p:sldId id="260" r:id="rId4"/>
    <p:sldId id="263" r:id="rId5"/>
    <p:sldId id="268" r:id="rId6"/>
    <p:sldId id="271" r:id="rId7"/>
    <p:sldId id="259" r:id="rId8"/>
    <p:sldId id="270" r:id="rId9"/>
    <p:sldId id="267" r:id="rId10"/>
    <p:sldId id="262" r:id="rId11"/>
    <p:sldId id="261" r:id="rId12"/>
    <p:sldId id="264" r:id="rId13"/>
    <p:sldId id="265" r:id="rId14"/>
    <p:sldId id="273" r:id="rId15"/>
    <p:sldId id="274" r:id="rId16"/>
    <p:sldId id="266" r:id="rId17"/>
  </p:sldIdLst>
  <p:sldSz cx="12192000" cy="6858000"/>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4660"/>
  </p:normalViewPr>
  <p:slideViewPr>
    <p:cSldViewPr snapToGrid="0">
      <p:cViewPr varScale="1">
        <p:scale>
          <a:sx n="81" d="100"/>
          <a:sy n="81" d="100"/>
        </p:scale>
        <p:origin x="2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45188126595182"/>
          <c:y val="6.4211520302171865E-2"/>
          <c:w val="0.49028633804215077"/>
          <c:h val="0.90557129367327671"/>
        </c:manualLayout>
      </c:layout>
      <c:pieChart>
        <c:varyColors val="1"/>
        <c:ser>
          <c:idx val="0"/>
          <c:order val="0"/>
          <c:tx>
            <c:strRef>
              <c:f>Sheet1!$B$1</c:f>
              <c:strCache>
                <c:ptCount val="1"/>
                <c:pt idx="0">
                  <c:v>Sales</c:v>
                </c:pt>
              </c:strCache>
            </c:strRef>
          </c:tx>
          <c:explosion val="12"/>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explosion val="5"/>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3"/>
                <c:pt idx="0">
                  <c:v>1st Qtr</c:v>
                </c:pt>
                <c:pt idx="1">
                  <c:v>2nd Qtr</c:v>
                </c:pt>
                <c:pt idx="2">
                  <c:v>3rd Qtr</c:v>
                </c:pt>
              </c:strCache>
            </c:strRef>
          </c:cat>
          <c:val>
            <c:numRef>
              <c:f>Sheet1!$B$2:$B$5</c:f>
              <c:numCache>
                <c:formatCode>General</c:formatCode>
                <c:ptCount val="4"/>
                <c:pt idx="0">
                  <c:v>180</c:v>
                </c:pt>
                <c:pt idx="1">
                  <c:v>100</c:v>
                </c:pt>
                <c:pt idx="2">
                  <c:v>90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0.53865</cdr:x>
      <cdr:y>0.31886</cdr:y>
    </cdr:from>
    <cdr:to>
      <cdr:x>0.67529</cdr:x>
      <cdr:y>0.68114</cdr:y>
    </cdr:to>
    <cdr:sp macro="" textlink="">
      <cdr:nvSpPr>
        <cdr:cNvPr id="2" name="TextBox 1"/>
        <cdr:cNvSpPr txBox="1"/>
      </cdr:nvSpPr>
      <cdr:spPr>
        <a:xfrm xmlns:a="http://schemas.openxmlformats.org/drawingml/2006/main">
          <a:off x="5664200" y="1448196"/>
          <a:ext cx="1436915" cy="1645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smtClean="0">
              <a:solidFill>
                <a:schemeClr val="bg1"/>
              </a:solidFill>
            </a:rPr>
            <a:t>180 School Days</a:t>
          </a:r>
          <a:endParaRPr lang="en-US" sz="2800" dirty="0">
            <a:solidFill>
              <a:schemeClr val="bg1"/>
            </a:solidFill>
          </a:endParaRPr>
        </a:p>
      </cdr:txBody>
    </cdr:sp>
  </cdr:relSizeAnchor>
  <cdr:relSizeAnchor xmlns:cdr="http://schemas.openxmlformats.org/drawingml/2006/chartDrawing">
    <cdr:from>
      <cdr:x>0.37138</cdr:x>
      <cdr:y>0.20238</cdr:y>
    </cdr:from>
    <cdr:to>
      <cdr:x>0.44928</cdr:x>
      <cdr:y>0.32401</cdr:y>
    </cdr:to>
    <cdr:sp macro="" textlink="">
      <cdr:nvSpPr>
        <cdr:cNvPr id="3" name="TextBox 2"/>
        <cdr:cNvSpPr txBox="1"/>
      </cdr:nvSpPr>
      <cdr:spPr>
        <a:xfrm xmlns:a="http://schemas.openxmlformats.org/drawingml/2006/main">
          <a:off x="3905250" y="919162"/>
          <a:ext cx="819150" cy="552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0.3587</cdr:x>
      <cdr:y>0.18979</cdr:y>
    </cdr:from>
    <cdr:to>
      <cdr:x>0.42754</cdr:x>
      <cdr:y>0.29885</cdr:y>
    </cdr:to>
    <cdr:sp macro="" textlink="">
      <cdr:nvSpPr>
        <cdr:cNvPr id="4" name="TextBox 3"/>
        <cdr:cNvSpPr txBox="1"/>
      </cdr:nvSpPr>
      <cdr:spPr>
        <a:xfrm xmlns:a="http://schemas.openxmlformats.org/drawingml/2006/main">
          <a:off x="3771900" y="862012"/>
          <a:ext cx="723900"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0.31222</cdr:x>
      <cdr:y>0.5442</cdr:y>
    </cdr:from>
    <cdr:to>
      <cdr:x>0.46255</cdr:x>
      <cdr:y>0.91318</cdr:y>
    </cdr:to>
    <cdr:sp macro="" textlink="">
      <cdr:nvSpPr>
        <cdr:cNvPr id="5" name="TextBox 4"/>
        <cdr:cNvSpPr txBox="1"/>
      </cdr:nvSpPr>
      <cdr:spPr>
        <a:xfrm xmlns:a="http://schemas.openxmlformats.org/drawingml/2006/main">
          <a:off x="3877923" y="3659545"/>
          <a:ext cx="1867286" cy="24812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smtClean="0">
              <a:solidFill>
                <a:schemeClr val="bg1"/>
              </a:solidFill>
              <a:latin typeface="+mj-lt"/>
            </a:rPr>
            <a:t>100 Additional days of learning in summer</a:t>
          </a:r>
          <a:endParaRPr lang="en-US" sz="2800" dirty="0">
            <a:solidFill>
              <a:schemeClr val="bg1"/>
            </a:solidFill>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41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4168"/>
          </a:xfrm>
          <a:prstGeom prst="rect">
            <a:avLst/>
          </a:prstGeom>
        </p:spPr>
        <p:txBody>
          <a:bodyPr vert="horz" lIns="91440" tIns="45720" rIns="91440" bIns="45720" rtlCol="0"/>
          <a:lstStyle>
            <a:lvl1pPr algn="r">
              <a:defRPr sz="1200"/>
            </a:lvl1pPr>
          </a:lstStyle>
          <a:p>
            <a:fld id="{746B226C-965D-445E-A592-469AC0F0379A}" type="datetimeFigureOut">
              <a:rPr lang="en-US" smtClean="0"/>
              <a:t>5/4/2016</a:t>
            </a:fld>
            <a:endParaRPr lang="en-US"/>
          </a:p>
        </p:txBody>
      </p:sp>
      <p:sp>
        <p:nvSpPr>
          <p:cNvPr id="4" name="Footer Placeholder 3"/>
          <p:cNvSpPr>
            <a:spLocks noGrp="1"/>
          </p:cNvSpPr>
          <p:nvPr>
            <p:ph type="ftr" sz="quarter" idx="2"/>
          </p:nvPr>
        </p:nvSpPr>
        <p:spPr>
          <a:xfrm>
            <a:off x="0" y="8597758"/>
            <a:ext cx="3066733" cy="4541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97758"/>
            <a:ext cx="3066733" cy="454167"/>
          </a:xfrm>
          <a:prstGeom prst="rect">
            <a:avLst/>
          </a:prstGeom>
        </p:spPr>
        <p:txBody>
          <a:bodyPr vert="horz" lIns="91440" tIns="45720" rIns="91440" bIns="45720" rtlCol="0" anchor="b"/>
          <a:lstStyle>
            <a:lvl1pPr algn="r">
              <a:defRPr sz="1200"/>
            </a:lvl1pPr>
          </a:lstStyle>
          <a:p>
            <a:fld id="{5DF07DCA-BA6F-48DC-8C6D-F41ECD42F072}" type="slidenum">
              <a:rPr lang="en-US" smtClean="0"/>
              <a:t>‹#›</a:t>
            </a:fld>
            <a:endParaRPr lang="en-US"/>
          </a:p>
        </p:txBody>
      </p:sp>
    </p:spTree>
    <p:extLst>
      <p:ext uri="{BB962C8B-B14F-4D97-AF65-F5344CB8AC3E}">
        <p14:creationId xmlns:p14="http://schemas.microsoft.com/office/powerpoint/2010/main" val="2457029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41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4168"/>
          </a:xfrm>
          <a:prstGeom prst="rect">
            <a:avLst/>
          </a:prstGeom>
        </p:spPr>
        <p:txBody>
          <a:bodyPr vert="horz" lIns="91440" tIns="45720" rIns="91440" bIns="45720" rtlCol="0"/>
          <a:lstStyle>
            <a:lvl1pPr algn="r">
              <a:defRPr sz="1200"/>
            </a:lvl1pPr>
          </a:lstStyle>
          <a:p>
            <a:fld id="{516BD9BF-A546-4D23-865D-6BAD8250DC00}" type="datetimeFigureOut">
              <a:rPr lang="en-US" smtClean="0"/>
              <a:t>5/4/2016</a:t>
            </a:fld>
            <a:endParaRPr lang="en-US"/>
          </a:p>
        </p:txBody>
      </p:sp>
      <p:sp>
        <p:nvSpPr>
          <p:cNvPr id="4" name="Slide Image Placeholder 3"/>
          <p:cNvSpPr>
            <a:spLocks noGrp="1" noRot="1" noChangeAspect="1"/>
          </p:cNvSpPr>
          <p:nvPr>
            <p:ph type="sldImg" idx="2"/>
          </p:nvPr>
        </p:nvSpPr>
        <p:spPr>
          <a:xfrm>
            <a:off x="823913" y="1131888"/>
            <a:ext cx="5429250" cy="3054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356239"/>
            <a:ext cx="5661660" cy="356419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758"/>
            <a:ext cx="3066733" cy="4541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97758"/>
            <a:ext cx="3066733" cy="454167"/>
          </a:xfrm>
          <a:prstGeom prst="rect">
            <a:avLst/>
          </a:prstGeom>
        </p:spPr>
        <p:txBody>
          <a:bodyPr vert="horz" lIns="91440" tIns="45720" rIns="91440" bIns="45720" rtlCol="0" anchor="b"/>
          <a:lstStyle>
            <a:lvl1pPr algn="r">
              <a:defRPr sz="1200"/>
            </a:lvl1pPr>
          </a:lstStyle>
          <a:p>
            <a:fld id="{4272A912-7FFF-48D0-84CB-D9EF2CEE69FB}" type="slidenum">
              <a:rPr lang="en-US" smtClean="0"/>
              <a:t>‹#›</a:t>
            </a:fld>
            <a:endParaRPr lang="en-US"/>
          </a:p>
        </p:txBody>
      </p:sp>
    </p:spTree>
    <p:extLst>
      <p:ext uri="{BB962C8B-B14F-4D97-AF65-F5344CB8AC3E}">
        <p14:creationId xmlns:p14="http://schemas.microsoft.com/office/powerpoint/2010/main" val="118247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 you ever</a:t>
            </a:r>
            <a:r>
              <a:rPr lang="en-US" baseline="0" dirty="0" smtClean="0"/>
              <a:t> heard : “Before 3</a:t>
            </a:r>
            <a:r>
              <a:rPr lang="en-US" baseline="30000" dirty="0" smtClean="0"/>
              <a:t>rd</a:t>
            </a:r>
            <a:r>
              <a:rPr lang="en-US" baseline="0" dirty="0" smtClean="0"/>
              <a:t> Grade, Students learn to read and at 3</a:t>
            </a:r>
            <a:r>
              <a:rPr lang="en-US" baseline="30000" dirty="0" smtClean="0"/>
              <a:t>rd</a:t>
            </a:r>
            <a:r>
              <a:rPr lang="en-US" baseline="0" dirty="0" smtClean="0"/>
              <a:t> grade, they read to learn?”  EOC and SC D of E understand this and one of the reasons we have this training</a:t>
            </a:r>
            <a:endParaRPr lang="en-US" dirty="0" smtClean="0"/>
          </a:p>
          <a:p>
            <a:endParaRPr lang="en-US" dirty="0"/>
          </a:p>
        </p:txBody>
      </p:sp>
      <p:sp>
        <p:nvSpPr>
          <p:cNvPr id="4" name="Slide Number Placeholder 3"/>
          <p:cNvSpPr>
            <a:spLocks noGrp="1"/>
          </p:cNvSpPr>
          <p:nvPr>
            <p:ph type="sldNum" sz="quarter" idx="10"/>
          </p:nvPr>
        </p:nvSpPr>
        <p:spPr/>
        <p:txBody>
          <a:bodyPr/>
          <a:lstStyle/>
          <a:p>
            <a:fld id="{4272A912-7FFF-48D0-84CB-D9EF2CEE69FB}" type="slidenum">
              <a:rPr lang="en-US" smtClean="0"/>
              <a:t>1</a:t>
            </a:fld>
            <a:endParaRPr lang="en-US"/>
          </a:p>
        </p:txBody>
      </p:sp>
    </p:spTree>
    <p:extLst>
      <p:ext uri="{BB962C8B-B14F-4D97-AF65-F5344CB8AC3E}">
        <p14:creationId xmlns:p14="http://schemas.microsoft.com/office/powerpoint/2010/main" val="3447414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a:t>
            </a:r>
            <a:r>
              <a:rPr lang="en-US" dirty="0" smtClean="0"/>
              <a:t>- </a:t>
            </a:r>
            <a:r>
              <a:rPr lang="en-US" dirty="0" err="1" smtClean="0"/>
              <a:t>neeeee</a:t>
            </a:r>
            <a:r>
              <a:rPr lang="en-US" dirty="0" smtClean="0"/>
              <a:t>- mic</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libri Light" panose="020F0302020204030204" pitchFamily="34" charset="0"/>
              </a:rPr>
              <a:t>Get students wiggles out by jumping rope, or jumping jacks, while spelling words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libri Light" panose="020F0302020204030204" pitchFamily="34" charset="0"/>
              </a:rPr>
              <a:t>Have a ball with letters written on them.  Toss ball and where hand lands on ball, there should be a letter under hand or near fingers.  (Younger) Student will say the sound the letter makes; (older) students can think of various words beginning with that letter, then rhyming words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Calibri Light" panose="020F030202020403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272A912-7FFF-48D0-84CB-D9EF2CEE69FB}" type="slidenum">
              <a:rPr lang="en-US" smtClean="0"/>
              <a:t>10</a:t>
            </a:fld>
            <a:endParaRPr lang="en-US"/>
          </a:p>
        </p:txBody>
      </p:sp>
    </p:spTree>
    <p:extLst>
      <p:ext uri="{BB962C8B-B14F-4D97-AF65-F5344CB8AC3E}">
        <p14:creationId xmlns:p14="http://schemas.microsoft.com/office/powerpoint/2010/main" val="2452457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2A912-7FFF-48D0-84CB-D9EF2CEE69FB}" type="slidenum">
              <a:rPr lang="en-US" smtClean="0"/>
              <a:t>11</a:t>
            </a:fld>
            <a:endParaRPr lang="en-US"/>
          </a:p>
        </p:txBody>
      </p:sp>
    </p:spTree>
    <p:extLst>
      <p:ext uri="{BB962C8B-B14F-4D97-AF65-F5344CB8AC3E}">
        <p14:creationId xmlns:p14="http://schemas.microsoft.com/office/powerpoint/2010/main" val="3671373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Reach out to your county library- free services</a:t>
            </a:r>
            <a:r>
              <a:rPr lang="en-US" baseline="0" dirty="0" smtClean="0"/>
              <a:t> and resources!</a:t>
            </a:r>
          </a:p>
          <a:p>
            <a:r>
              <a:rPr lang="en-US" dirty="0" smtClean="0"/>
              <a:t>Get</a:t>
            </a:r>
            <a:r>
              <a:rPr lang="en-US" baseline="0" dirty="0" smtClean="0"/>
              <a:t> students to write about how they feel.  Read out loud with emotion</a:t>
            </a:r>
            <a:r>
              <a:rPr lang="en-US" baseline="0" dirty="0" smtClean="0"/>
              <a:t>!</a:t>
            </a:r>
          </a:p>
          <a:p>
            <a:r>
              <a:rPr lang="en-US" baseline="0" dirty="0" smtClean="0"/>
              <a:t>Ask: During the Read Aloud: can you provide examples of fluency?</a:t>
            </a:r>
            <a:endParaRPr lang="en-US" baseline="0" dirty="0" smtClean="0"/>
          </a:p>
          <a:p>
            <a:r>
              <a:rPr lang="en-US" baseline="0" dirty="0" smtClean="0"/>
              <a:t>Letters, emotions, </a:t>
            </a:r>
            <a:r>
              <a:rPr lang="en-US" baseline="0" dirty="0" err="1" smtClean="0"/>
              <a:t>etc</a:t>
            </a: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Whatever is most popular song of the time, print out lyrics and have students sing it- with expression and dance moves!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272A912-7FFF-48D0-84CB-D9EF2CEE69FB}" type="slidenum">
              <a:rPr lang="en-US" smtClean="0"/>
              <a:t>12</a:t>
            </a:fld>
            <a:endParaRPr lang="en-US"/>
          </a:p>
        </p:txBody>
      </p:sp>
    </p:spTree>
    <p:extLst>
      <p:ext uri="{BB962C8B-B14F-4D97-AF65-F5344CB8AC3E}">
        <p14:creationId xmlns:p14="http://schemas.microsoft.com/office/powerpoint/2010/main" val="2009985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US" dirty="0" smtClean="0"/>
              <a:t>Reach out to your county library- free services</a:t>
            </a:r>
            <a:r>
              <a:rPr lang="en-US" baseline="0" dirty="0" smtClean="0"/>
              <a:t> and resources!</a:t>
            </a:r>
            <a:r>
              <a:rPr lang="en-US" sz="1200" dirty="0" smtClean="0">
                <a:latin typeface="Calibri Light" panose="020F0302020204030204" pitchFamily="34" charset="0"/>
              </a:rPr>
              <a:t> Activity</a:t>
            </a:r>
          </a:p>
          <a:p>
            <a:pPr marL="0" indent="0">
              <a:buNone/>
            </a:pPr>
            <a:r>
              <a:rPr lang="en-US" sz="1200" dirty="0" smtClean="0">
                <a:latin typeface="Calibri Light" panose="020F0302020204030204" pitchFamily="34" charset="0"/>
              </a:rPr>
              <a:t>Write “Who” “What” “When” “Where” on balls (beach balls work best), toss balls to students to get them to answer the question their hands land on.</a:t>
            </a:r>
          </a:p>
          <a:p>
            <a:pPr marL="0" indent="0">
              <a:buNone/>
            </a:pPr>
            <a:endParaRPr lang="en-US" sz="1200" dirty="0" smtClean="0">
              <a:latin typeface="Calibri Light" panose="020F0302020204030204" pitchFamily="34" charset="0"/>
            </a:endParaRPr>
          </a:p>
          <a:p>
            <a:pPr marL="0" indent="0">
              <a:buNone/>
            </a:pPr>
            <a:r>
              <a:rPr lang="en-US" sz="1200" dirty="0" smtClean="0">
                <a:latin typeface="Calibri Light" panose="020F0302020204030204" pitchFamily="34" charset="0"/>
              </a:rPr>
              <a:t>Use a parachute.  Each student hold on to it, throw arms up (while holding on to parachute) and sit under parachute, making a bubble.  One student says the main idea – needs to be short enough before parachute bubble touches the ground</a:t>
            </a:r>
            <a:r>
              <a:rPr lang="en-US" sz="900" dirty="0" smtClean="0"/>
              <a:t>.</a:t>
            </a:r>
          </a:p>
          <a:p>
            <a:endParaRPr lang="en-US" dirty="0"/>
          </a:p>
        </p:txBody>
      </p:sp>
      <p:sp>
        <p:nvSpPr>
          <p:cNvPr id="4" name="Slide Number Placeholder 3"/>
          <p:cNvSpPr>
            <a:spLocks noGrp="1"/>
          </p:cNvSpPr>
          <p:nvPr>
            <p:ph type="sldNum" sz="quarter" idx="10"/>
          </p:nvPr>
        </p:nvSpPr>
        <p:spPr/>
        <p:txBody>
          <a:bodyPr/>
          <a:lstStyle/>
          <a:p>
            <a:fld id="{4272A912-7FFF-48D0-84CB-D9EF2CEE69FB}" type="slidenum">
              <a:rPr lang="en-US" smtClean="0"/>
              <a:t>13</a:t>
            </a:fld>
            <a:endParaRPr lang="en-US"/>
          </a:p>
        </p:txBody>
      </p:sp>
    </p:spTree>
    <p:extLst>
      <p:ext uri="{BB962C8B-B14F-4D97-AF65-F5344CB8AC3E}">
        <p14:creationId xmlns:p14="http://schemas.microsoft.com/office/powerpoint/2010/main" val="58299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Categorize</a:t>
            </a:r>
            <a:r>
              <a:rPr lang="en-US" baseline="0" dirty="0" smtClean="0"/>
              <a:t> and </a:t>
            </a:r>
            <a:r>
              <a:rPr lang="en-US" dirty="0" smtClean="0"/>
              <a:t>Act</a:t>
            </a:r>
            <a:r>
              <a:rPr lang="en-US" baseline="0" dirty="0" smtClean="0"/>
              <a:t> out a few words: accumulate/stockpile, linger, rapidly/swiftly opposite: linger</a:t>
            </a:r>
            <a:endParaRPr lang="en-US" dirty="0"/>
          </a:p>
        </p:txBody>
      </p:sp>
      <p:sp>
        <p:nvSpPr>
          <p:cNvPr id="4" name="Slide Number Placeholder 3"/>
          <p:cNvSpPr>
            <a:spLocks noGrp="1"/>
          </p:cNvSpPr>
          <p:nvPr>
            <p:ph type="sldNum" sz="quarter" idx="10"/>
          </p:nvPr>
        </p:nvSpPr>
        <p:spPr/>
        <p:txBody>
          <a:bodyPr/>
          <a:lstStyle/>
          <a:p>
            <a:fld id="{4272A912-7FFF-48D0-84CB-D9EF2CEE69FB}" type="slidenum">
              <a:rPr lang="en-US" smtClean="0"/>
              <a:t>14</a:t>
            </a:fld>
            <a:endParaRPr lang="en-US"/>
          </a:p>
        </p:txBody>
      </p:sp>
    </p:spTree>
    <p:extLst>
      <p:ext uri="{BB962C8B-B14F-4D97-AF65-F5344CB8AC3E}">
        <p14:creationId xmlns:p14="http://schemas.microsoft.com/office/powerpoint/2010/main" val="1204504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 out a few words:</a:t>
            </a:r>
            <a:r>
              <a:rPr lang="en-US" baseline="0" dirty="0" smtClean="0"/>
              <a:t> Flourish/</a:t>
            </a:r>
            <a:r>
              <a:rPr lang="en-US" baseline="0" dirty="0" err="1" smtClean="0"/>
              <a:t>Abundent</a:t>
            </a:r>
            <a:endParaRPr lang="en-US" dirty="0"/>
          </a:p>
        </p:txBody>
      </p:sp>
      <p:sp>
        <p:nvSpPr>
          <p:cNvPr id="4" name="Slide Number Placeholder 3"/>
          <p:cNvSpPr>
            <a:spLocks noGrp="1"/>
          </p:cNvSpPr>
          <p:nvPr>
            <p:ph type="sldNum" sz="quarter" idx="10"/>
          </p:nvPr>
        </p:nvSpPr>
        <p:spPr/>
        <p:txBody>
          <a:bodyPr/>
          <a:lstStyle/>
          <a:p>
            <a:fld id="{4272A912-7FFF-48D0-84CB-D9EF2CEE69FB}" type="slidenum">
              <a:rPr lang="en-US" smtClean="0"/>
              <a:t>15</a:t>
            </a:fld>
            <a:endParaRPr lang="en-US"/>
          </a:p>
        </p:txBody>
      </p:sp>
    </p:spTree>
    <p:extLst>
      <p:ext uri="{BB962C8B-B14F-4D97-AF65-F5344CB8AC3E}">
        <p14:creationId xmlns:p14="http://schemas.microsoft.com/office/powerpoint/2010/main" val="338625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Ticket out the door: Network</a:t>
            </a:r>
            <a:r>
              <a:rPr lang="en-US" baseline="0" dirty="0" smtClean="0"/>
              <a:t> Provider and evaluation forms</a:t>
            </a:r>
            <a:endParaRPr lang="en-US" dirty="0"/>
          </a:p>
        </p:txBody>
      </p:sp>
      <p:sp>
        <p:nvSpPr>
          <p:cNvPr id="4" name="Slide Number Placeholder 3"/>
          <p:cNvSpPr>
            <a:spLocks noGrp="1"/>
          </p:cNvSpPr>
          <p:nvPr>
            <p:ph type="sldNum" sz="quarter" idx="10"/>
          </p:nvPr>
        </p:nvSpPr>
        <p:spPr/>
        <p:txBody>
          <a:bodyPr/>
          <a:lstStyle/>
          <a:p>
            <a:fld id="{4272A912-7FFF-48D0-84CB-D9EF2CEE69FB}" type="slidenum">
              <a:rPr lang="en-US" smtClean="0"/>
              <a:t>16</a:t>
            </a:fld>
            <a:endParaRPr lang="en-US"/>
          </a:p>
        </p:txBody>
      </p:sp>
    </p:spTree>
    <p:extLst>
      <p:ext uri="{BB962C8B-B14F-4D97-AF65-F5344CB8AC3E}">
        <p14:creationId xmlns:p14="http://schemas.microsoft.com/office/powerpoint/2010/main" val="288639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go over two different topics</a:t>
            </a:r>
            <a:r>
              <a:rPr lang="en-US" baseline="0" dirty="0" smtClean="0"/>
              <a:t> that you may not think/realize relates: STEM based activities AND the EOC Reading Guide  We will tie them together and By the end of the presentation you will have activities (with practice) to implement in your own program.  </a:t>
            </a:r>
          </a:p>
          <a:p>
            <a:endParaRPr lang="en-US" baseline="0" dirty="0" smtClean="0"/>
          </a:p>
          <a:p>
            <a:r>
              <a:rPr lang="en-US" baseline="0" dirty="0" smtClean="0"/>
              <a:t>My favorite OST </a:t>
            </a:r>
            <a:r>
              <a:rPr lang="en-US" baseline="0" smtClean="0"/>
              <a:t>memory experience</a:t>
            </a:r>
            <a:endParaRPr lang="en-US" dirty="0"/>
          </a:p>
        </p:txBody>
      </p:sp>
      <p:sp>
        <p:nvSpPr>
          <p:cNvPr id="4" name="Slide Number Placeholder 3"/>
          <p:cNvSpPr>
            <a:spLocks noGrp="1"/>
          </p:cNvSpPr>
          <p:nvPr>
            <p:ph type="sldNum" sz="quarter" idx="10"/>
          </p:nvPr>
        </p:nvSpPr>
        <p:spPr/>
        <p:txBody>
          <a:bodyPr/>
          <a:lstStyle/>
          <a:p>
            <a:fld id="{4272A912-7FFF-48D0-84CB-D9EF2CEE69FB}" type="slidenum">
              <a:rPr lang="en-US" smtClean="0"/>
              <a:t>2</a:t>
            </a:fld>
            <a:endParaRPr lang="en-US"/>
          </a:p>
        </p:txBody>
      </p:sp>
    </p:spTree>
    <p:extLst>
      <p:ext uri="{BB962C8B-B14F-4D97-AF65-F5344CB8AC3E}">
        <p14:creationId xmlns:p14="http://schemas.microsoft.com/office/powerpoint/2010/main" val="4268989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a:t>
            </a:r>
            <a:r>
              <a:rPr lang="en-US" baseline="0" dirty="0" smtClean="0"/>
              <a:t> position, how long, grade level, parent</a:t>
            </a:r>
          </a:p>
          <a:p>
            <a:endParaRPr lang="en-US" baseline="0" dirty="0" smtClean="0"/>
          </a:p>
          <a:p>
            <a:r>
              <a:rPr lang="en-US" baseline="0" dirty="0" smtClean="0"/>
              <a:t>Me</a:t>
            </a:r>
            <a:endParaRPr lang="en-US" dirty="0" smtClean="0"/>
          </a:p>
          <a:p>
            <a:endParaRPr lang="en-US" dirty="0" smtClean="0"/>
          </a:p>
          <a:p>
            <a:r>
              <a:rPr lang="en-US" dirty="0" smtClean="0"/>
              <a:t>There’s more to summer than fun, learning, meeting needs of each individual</a:t>
            </a:r>
            <a:r>
              <a:rPr lang="en-US" baseline="0" dirty="0" smtClean="0"/>
              <a:t> student and their family.</a:t>
            </a:r>
            <a:endParaRPr lang="en-US" dirty="0"/>
          </a:p>
        </p:txBody>
      </p:sp>
      <p:sp>
        <p:nvSpPr>
          <p:cNvPr id="4" name="Slide Number Placeholder 3"/>
          <p:cNvSpPr>
            <a:spLocks noGrp="1"/>
          </p:cNvSpPr>
          <p:nvPr>
            <p:ph type="sldNum" sz="quarter" idx="10"/>
          </p:nvPr>
        </p:nvSpPr>
        <p:spPr/>
        <p:txBody>
          <a:bodyPr/>
          <a:lstStyle/>
          <a:p>
            <a:fld id="{4272A912-7FFF-48D0-84CB-D9EF2CEE69FB}" type="slidenum">
              <a:rPr lang="en-US" smtClean="0"/>
              <a:t>3</a:t>
            </a:fld>
            <a:endParaRPr lang="en-US"/>
          </a:p>
        </p:txBody>
      </p:sp>
    </p:spTree>
    <p:extLst>
      <p:ext uri="{BB962C8B-B14F-4D97-AF65-F5344CB8AC3E}">
        <p14:creationId xmlns:p14="http://schemas.microsoft.com/office/powerpoint/2010/main" val="317179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School aged children spend more time in out of school time programs than in the classroom. </a:t>
            </a:r>
          </a:p>
          <a:p>
            <a:r>
              <a:rPr lang="en-US" dirty="0" smtClean="0"/>
              <a:t>The</a:t>
            </a:r>
            <a:r>
              <a:rPr lang="en-US" baseline="0" dirty="0" smtClean="0"/>
              <a:t> numbers were determined by multiplying # of afterschool school days (180) times 3hours, equaling 540.  Then we divided 6 (representing number of hours children are in school) into 540 to equal 90 additional days of learning.  There are 12 weeks in summer.  Summer camps operate 5days per week at 10 hours per day.  Multiply number of hours per day by 5 days per week by 12; to equal 100 additional days of learning.</a:t>
            </a:r>
            <a:endParaRPr lang="en-US" dirty="0"/>
          </a:p>
        </p:txBody>
      </p:sp>
      <p:sp>
        <p:nvSpPr>
          <p:cNvPr id="4" name="Slide Number Placeholder 3"/>
          <p:cNvSpPr>
            <a:spLocks noGrp="1"/>
          </p:cNvSpPr>
          <p:nvPr>
            <p:ph type="sldNum" sz="quarter" idx="10"/>
          </p:nvPr>
        </p:nvSpPr>
        <p:spPr/>
        <p:txBody>
          <a:bodyPr/>
          <a:lstStyle/>
          <a:p>
            <a:fld id="{4272A912-7FFF-48D0-84CB-D9EF2CEE69FB}" type="slidenum">
              <a:rPr lang="en-US" smtClean="0"/>
              <a:t>4</a:t>
            </a:fld>
            <a:endParaRPr lang="en-US"/>
          </a:p>
        </p:txBody>
      </p:sp>
    </p:spTree>
    <p:extLst>
      <p:ext uri="{BB962C8B-B14F-4D97-AF65-F5344CB8AC3E}">
        <p14:creationId xmlns:p14="http://schemas.microsoft.com/office/powerpoint/2010/main" val="269026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 you ever</a:t>
            </a:r>
            <a:r>
              <a:rPr lang="en-US" baseline="0" dirty="0" smtClean="0"/>
              <a:t> heard : “Before 3</a:t>
            </a:r>
            <a:r>
              <a:rPr lang="en-US" baseline="30000" dirty="0" smtClean="0"/>
              <a:t>rd</a:t>
            </a:r>
            <a:r>
              <a:rPr lang="en-US" baseline="0" dirty="0" smtClean="0"/>
              <a:t> Grade, Students learn to read and at 3</a:t>
            </a:r>
            <a:r>
              <a:rPr lang="en-US" baseline="30000" dirty="0" smtClean="0"/>
              <a:t>rd</a:t>
            </a:r>
            <a:r>
              <a:rPr lang="en-US" baseline="0" dirty="0" smtClean="0"/>
              <a:t> grade, they read to learn?” </a:t>
            </a:r>
            <a:r>
              <a:rPr lang="en-US" sz="1200" dirty="0" smtClean="0"/>
              <a:t>Only high quality programs are able to make an impact on student’s Attendance, Behavior and Coursework.</a:t>
            </a:r>
            <a:r>
              <a:rPr lang="en-US" sz="1050" dirty="0" smtClean="0"/>
              <a:t> (</a:t>
            </a:r>
            <a:r>
              <a:rPr lang="en-US" sz="1050" dirty="0" err="1" smtClean="0"/>
              <a:t>Durlak</a:t>
            </a:r>
            <a:r>
              <a:rPr lang="en-US" sz="1050" dirty="0" smtClean="0"/>
              <a:t> &amp; Weisberg, 2010) </a:t>
            </a:r>
          </a:p>
          <a:p>
            <a:endParaRPr lang="en-US" dirty="0"/>
          </a:p>
        </p:txBody>
      </p:sp>
      <p:sp>
        <p:nvSpPr>
          <p:cNvPr id="4" name="Slide Number Placeholder 3"/>
          <p:cNvSpPr>
            <a:spLocks noGrp="1"/>
          </p:cNvSpPr>
          <p:nvPr>
            <p:ph type="sldNum" sz="quarter" idx="10"/>
          </p:nvPr>
        </p:nvSpPr>
        <p:spPr/>
        <p:txBody>
          <a:bodyPr/>
          <a:lstStyle/>
          <a:p>
            <a:fld id="{4272A912-7FFF-48D0-84CB-D9EF2CEE69FB}" type="slidenum">
              <a:rPr lang="en-US" smtClean="0"/>
              <a:t>5</a:t>
            </a:fld>
            <a:endParaRPr lang="en-US"/>
          </a:p>
        </p:txBody>
      </p:sp>
    </p:spTree>
    <p:extLst>
      <p:ext uri="{BB962C8B-B14F-4D97-AF65-F5344CB8AC3E}">
        <p14:creationId xmlns:p14="http://schemas.microsoft.com/office/powerpoint/2010/main" val="159018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 you ever</a:t>
            </a:r>
            <a:r>
              <a:rPr lang="en-US" baseline="0" dirty="0" smtClean="0"/>
              <a:t> heard : “Before 3</a:t>
            </a:r>
            <a:r>
              <a:rPr lang="en-US" baseline="30000" dirty="0" smtClean="0"/>
              <a:t>rd</a:t>
            </a:r>
            <a:r>
              <a:rPr lang="en-US" baseline="0" dirty="0" smtClean="0"/>
              <a:t> Grade, Students learn to read and at 3</a:t>
            </a:r>
            <a:r>
              <a:rPr lang="en-US" baseline="30000" dirty="0" smtClean="0"/>
              <a:t>rd</a:t>
            </a:r>
            <a:r>
              <a:rPr lang="en-US" baseline="0" dirty="0" smtClean="0"/>
              <a:t> grade, they read to learn?” </a:t>
            </a:r>
            <a:r>
              <a:rPr lang="en-US" sz="1200" dirty="0" smtClean="0"/>
              <a:t>Only high quality programs are able to make an impact on student’s Attendance, Behavior and Coursework.</a:t>
            </a:r>
            <a:r>
              <a:rPr lang="en-US" sz="1050" dirty="0" smtClean="0"/>
              <a:t> (</a:t>
            </a:r>
            <a:r>
              <a:rPr lang="en-US" sz="1050" dirty="0" err="1" smtClean="0"/>
              <a:t>Durlak</a:t>
            </a:r>
            <a:r>
              <a:rPr lang="en-US" sz="1050" dirty="0" smtClean="0"/>
              <a:t> &amp; Weisberg, 2010) </a:t>
            </a:r>
          </a:p>
          <a:p>
            <a:endParaRPr lang="en-US" dirty="0"/>
          </a:p>
        </p:txBody>
      </p:sp>
      <p:sp>
        <p:nvSpPr>
          <p:cNvPr id="4" name="Slide Number Placeholder 3"/>
          <p:cNvSpPr>
            <a:spLocks noGrp="1"/>
          </p:cNvSpPr>
          <p:nvPr>
            <p:ph type="sldNum" sz="quarter" idx="10"/>
          </p:nvPr>
        </p:nvSpPr>
        <p:spPr/>
        <p:txBody>
          <a:bodyPr/>
          <a:lstStyle/>
          <a:p>
            <a:fld id="{4272A912-7FFF-48D0-84CB-D9EF2CEE69FB}" type="slidenum">
              <a:rPr lang="en-US" smtClean="0"/>
              <a:t>6</a:t>
            </a:fld>
            <a:endParaRPr lang="en-US"/>
          </a:p>
        </p:txBody>
      </p:sp>
    </p:spTree>
    <p:extLst>
      <p:ext uri="{BB962C8B-B14F-4D97-AF65-F5344CB8AC3E}">
        <p14:creationId xmlns:p14="http://schemas.microsoft.com/office/powerpoint/2010/main" val="424449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“Creating Quality OST program” binder</a:t>
            </a:r>
            <a:endParaRPr lang="en-US" dirty="0"/>
          </a:p>
        </p:txBody>
      </p:sp>
      <p:sp>
        <p:nvSpPr>
          <p:cNvPr id="4" name="Slide Number Placeholder 3"/>
          <p:cNvSpPr>
            <a:spLocks noGrp="1"/>
          </p:cNvSpPr>
          <p:nvPr>
            <p:ph type="sldNum" sz="quarter" idx="10"/>
          </p:nvPr>
        </p:nvSpPr>
        <p:spPr/>
        <p:txBody>
          <a:bodyPr/>
          <a:lstStyle/>
          <a:p>
            <a:fld id="{4272A912-7FFF-48D0-84CB-D9EF2CEE69FB}" type="slidenum">
              <a:rPr lang="en-US" smtClean="0"/>
              <a:t>7</a:t>
            </a:fld>
            <a:endParaRPr lang="en-US"/>
          </a:p>
        </p:txBody>
      </p:sp>
    </p:spTree>
    <p:extLst>
      <p:ext uri="{BB962C8B-B14F-4D97-AF65-F5344CB8AC3E}">
        <p14:creationId xmlns:p14="http://schemas.microsoft.com/office/powerpoint/2010/main" val="4106870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STEM may stand for ….it</a:t>
            </a:r>
            <a:r>
              <a:rPr lang="en-US" baseline="0" dirty="0" smtClean="0"/>
              <a:t> is also critical thinking, team work and collaboration</a:t>
            </a:r>
            <a:endParaRPr lang="en-US" dirty="0"/>
          </a:p>
        </p:txBody>
      </p:sp>
      <p:sp>
        <p:nvSpPr>
          <p:cNvPr id="4" name="Slide Number Placeholder 3"/>
          <p:cNvSpPr>
            <a:spLocks noGrp="1"/>
          </p:cNvSpPr>
          <p:nvPr>
            <p:ph type="sldNum" sz="quarter" idx="10"/>
          </p:nvPr>
        </p:nvSpPr>
        <p:spPr/>
        <p:txBody>
          <a:bodyPr/>
          <a:lstStyle/>
          <a:p>
            <a:fld id="{4272A912-7FFF-48D0-84CB-D9EF2CEE69FB}" type="slidenum">
              <a:rPr lang="en-US" smtClean="0"/>
              <a:t>8</a:t>
            </a:fld>
            <a:endParaRPr lang="en-US"/>
          </a:p>
        </p:txBody>
      </p:sp>
    </p:spTree>
    <p:extLst>
      <p:ext uri="{BB962C8B-B14F-4D97-AF65-F5344CB8AC3E}">
        <p14:creationId xmlns:p14="http://schemas.microsoft.com/office/powerpoint/2010/main" val="2685431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person has a scarf in </a:t>
            </a:r>
          </a:p>
          <a:p>
            <a:r>
              <a:rPr lang="en-US" dirty="0" smtClean="0"/>
              <a:t>Now we are going to switch gears to talk about </a:t>
            </a:r>
            <a:endParaRPr lang="en-US" dirty="0"/>
          </a:p>
        </p:txBody>
      </p:sp>
      <p:sp>
        <p:nvSpPr>
          <p:cNvPr id="4" name="Slide Number Placeholder 3"/>
          <p:cNvSpPr>
            <a:spLocks noGrp="1"/>
          </p:cNvSpPr>
          <p:nvPr>
            <p:ph type="sldNum" sz="quarter" idx="10"/>
          </p:nvPr>
        </p:nvSpPr>
        <p:spPr/>
        <p:txBody>
          <a:bodyPr/>
          <a:lstStyle/>
          <a:p>
            <a:fld id="{4272A912-7FFF-48D0-84CB-D9EF2CEE69FB}" type="slidenum">
              <a:rPr lang="en-US" smtClean="0"/>
              <a:t>9</a:t>
            </a:fld>
            <a:endParaRPr lang="en-US"/>
          </a:p>
        </p:txBody>
      </p:sp>
    </p:spTree>
    <p:extLst>
      <p:ext uri="{BB962C8B-B14F-4D97-AF65-F5344CB8AC3E}">
        <p14:creationId xmlns:p14="http://schemas.microsoft.com/office/powerpoint/2010/main" val="2259456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47F686C-F4C4-4371-80E4-DC52178F2595}" type="datetimeFigureOut">
              <a:rPr lang="en-US" smtClean="0"/>
              <a:t>5/4/2016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28D79B7-782B-4B3D-931F-32A1E50A828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07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F686C-F4C4-4371-80E4-DC52178F2595}"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D79B7-782B-4B3D-931F-32A1E50A828C}" type="slidenum">
              <a:rPr lang="en-US" smtClean="0"/>
              <a:t>‹#›</a:t>
            </a:fld>
            <a:endParaRPr lang="en-US"/>
          </a:p>
        </p:txBody>
      </p:sp>
    </p:spTree>
    <p:extLst>
      <p:ext uri="{BB962C8B-B14F-4D97-AF65-F5344CB8AC3E}">
        <p14:creationId xmlns:p14="http://schemas.microsoft.com/office/powerpoint/2010/main" val="90930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F686C-F4C4-4371-80E4-DC52178F2595}"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D79B7-782B-4B3D-931F-32A1E50A828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73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F686C-F4C4-4371-80E4-DC52178F2595}"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D79B7-782B-4B3D-931F-32A1E50A828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3693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F686C-F4C4-4371-80E4-DC52178F2595}"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D79B7-782B-4B3D-931F-32A1E50A828C}" type="slidenum">
              <a:rPr lang="en-US" smtClean="0"/>
              <a:t>‹#›</a:t>
            </a:fld>
            <a:endParaRPr lang="en-US"/>
          </a:p>
        </p:txBody>
      </p:sp>
    </p:spTree>
    <p:extLst>
      <p:ext uri="{BB962C8B-B14F-4D97-AF65-F5344CB8AC3E}">
        <p14:creationId xmlns:p14="http://schemas.microsoft.com/office/powerpoint/2010/main" val="107226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F686C-F4C4-4371-80E4-DC52178F2595}"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D79B7-782B-4B3D-931F-32A1E50A828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736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F686C-F4C4-4371-80E4-DC52178F2595}"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D79B7-782B-4B3D-931F-32A1E50A828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02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7F686C-F4C4-4371-80E4-DC52178F2595}"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D79B7-782B-4B3D-931F-32A1E50A828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802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7F686C-F4C4-4371-80E4-DC52178F2595}"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D79B7-782B-4B3D-931F-32A1E50A828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352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7F686C-F4C4-4371-80E4-DC52178F2595}"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D79B7-782B-4B3D-931F-32A1E50A828C}" type="slidenum">
              <a:rPr lang="en-US" smtClean="0"/>
              <a:t>‹#›</a:t>
            </a:fld>
            <a:endParaRPr lang="en-US"/>
          </a:p>
        </p:txBody>
      </p:sp>
    </p:spTree>
    <p:extLst>
      <p:ext uri="{BB962C8B-B14F-4D97-AF65-F5344CB8AC3E}">
        <p14:creationId xmlns:p14="http://schemas.microsoft.com/office/powerpoint/2010/main" val="333455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F686C-F4C4-4371-80E4-DC52178F2595}"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D79B7-782B-4B3D-931F-32A1E50A828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191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7F686C-F4C4-4371-80E4-DC52178F2595}"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D79B7-782B-4B3D-931F-32A1E50A828C}" type="slidenum">
              <a:rPr lang="en-US" smtClean="0"/>
              <a:t>‹#›</a:t>
            </a:fld>
            <a:endParaRPr lang="en-US"/>
          </a:p>
        </p:txBody>
      </p:sp>
    </p:spTree>
    <p:extLst>
      <p:ext uri="{BB962C8B-B14F-4D97-AF65-F5344CB8AC3E}">
        <p14:creationId xmlns:p14="http://schemas.microsoft.com/office/powerpoint/2010/main" val="150501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7F686C-F4C4-4371-80E4-DC52178F2595}" type="datetimeFigureOut">
              <a:rPr lang="en-US" smtClean="0"/>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8D79B7-782B-4B3D-931F-32A1E50A828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77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7F686C-F4C4-4371-80E4-DC52178F2595}" type="datetimeFigureOut">
              <a:rPr lang="en-US" smtClean="0"/>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8D79B7-782B-4B3D-931F-32A1E50A828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281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F686C-F4C4-4371-80E4-DC52178F2595}" type="datetimeFigureOut">
              <a:rPr lang="en-US" smtClean="0"/>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8D79B7-782B-4B3D-931F-32A1E50A828C}" type="slidenum">
              <a:rPr lang="en-US" smtClean="0"/>
              <a:t>‹#›</a:t>
            </a:fld>
            <a:endParaRPr lang="en-US"/>
          </a:p>
        </p:txBody>
      </p:sp>
    </p:spTree>
    <p:extLst>
      <p:ext uri="{BB962C8B-B14F-4D97-AF65-F5344CB8AC3E}">
        <p14:creationId xmlns:p14="http://schemas.microsoft.com/office/powerpoint/2010/main" val="337989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F686C-F4C4-4371-80E4-DC52178F2595}"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D79B7-782B-4B3D-931F-32A1E50A828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359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F686C-F4C4-4371-80E4-DC52178F2595}"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D79B7-782B-4B3D-931F-32A1E50A828C}" type="slidenum">
              <a:rPr lang="en-US" smtClean="0"/>
              <a:t>‹#›</a:t>
            </a:fld>
            <a:endParaRPr lang="en-US"/>
          </a:p>
        </p:txBody>
      </p:sp>
    </p:spTree>
    <p:extLst>
      <p:ext uri="{BB962C8B-B14F-4D97-AF65-F5344CB8AC3E}">
        <p14:creationId xmlns:p14="http://schemas.microsoft.com/office/powerpoint/2010/main" val="22957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7F686C-F4C4-4371-80E4-DC52178F2595}" type="datetimeFigureOut">
              <a:rPr lang="en-US" smtClean="0"/>
              <a:t>5/4/2016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8D79B7-782B-4B3D-931F-32A1E50A828C}" type="slidenum">
              <a:rPr lang="en-US" smtClean="0"/>
              <a:t>‹#›</a:t>
            </a:fld>
            <a:endParaRPr lang="en-US"/>
          </a:p>
        </p:txBody>
      </p:sp>
    </p:spTree>
    <p:extLst>
      <p:ext uri="{BB962C8B-B14F-4D97-AF65-F5344CB8AC3E}">
        <p14:creationId xmlns:p14="http://schemas.microsoft.com/office/powerpoint/2010/main" val="10282395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SCafterschoo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ZolcNG3GVCs"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www.scafterschool.com/program-resources/best-practice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480" y="2751161"/>
            <a:ext cx="9144000" cy="2387600"/>
          </a:xfrm>
        </p:spPr>
        <p:txBody>
          <a:bodyPr>
            <a:normAutofit fontScale="90000"/>
          </a:bodyPr>
          <a:lstStyle/>
          <a:p>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Reading is Active with STEM</a:t>
            </a:r>
            <a:br>
              <a:rPr lang="en-US" sz="3200" dirty="0" smtClean="0"/>
            </a:b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507" y="1538505"/>
            <a:ext cx="7679836" cy="1894360"/>
          </a:xfrm>
          <a:prstGeom prst="rect">
            <a:avLst/>
          </a:prstGeom>
        </p:spPr>
      </p:pic>
    </p:spTree>
    <p:extLst>
      <p:ext uri="{BB962C8B-B14F-4D97-AF65-F5344CB8AC3E}">
        <p14:creationId xmlns:p14="http://schemas.microsoft.com/office/powerpoint/2010/main" val="913221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30579" y="877906"/>
            <a:ext cx="1603387" cy="1194920"/>
          </a:xfrm>
          <a:prstGeom prst="rect">
            <a:avLst/>
          </a:prstGeom>
        </p:spPr>
      </p:pic>
      <p:sp>
        <p:nvSpPr>
          <p:cNvPr id="3" name="Content Placeholder 2"/>
          <p:cNvSpPr>
            <a:spLocks noGrp="1"/>
          </p:cNvSpPr>
          <p:nvPr>
            <p:ph idx="4294967295"/>
          </p:nvPr>
        </p:nvSpPr>
        <p:spPr>
          <a:xfrm>
            <a:off x="805218" y="1269242"/>
            <a:ext cx="10536072" cy="4907721"/>
          </a:xfrm>
        </p:spPr>
        <p:txBody>
          <a:bodyPr>
            <a:normAutofit/>
          </a:bodyPr>
          <a:lstStyle/>
          <a:p>
            <a:pPr marL="0" indent="0" algn="ctr">
              <a:buNone/>
            </a:pPr>
            <a:endParaRPr lang="en-US" u="sng" dirty="0" smtClean="0"/>
          </a:p>
          <a:p>
            <a:pPr marL="0" indent="0" algn="ctr">
              <a:buNone/>
            </a:pPr>
            <a:endParaRPr lang="en-US" u="sng" dirty="0" smtClean="0"/>
          </a:p>
          <a:p>
            <a:pPr marL="0" indent="0" algn="ctr">
              <a:buNone/>
            </a:pPr>
            <a:r>
              <a:rPr lang="en-US" u="sng" dirty="0" smtClean="0"/>
              <a:t>Phonemic Awareness</a:t>
            </a:r>
          </a:p>
          <a:p>
            <a:pPr marL="0" indent="0" algn="ctr">
              <a:buNone/>
            </a:pPr>
            <a:endParaRPr lang="en-US" u="sng" dirty="0" smtClean="0"/>
          </a:p>
          <a:p>
            <a:pPr lvl="1"/>
            <a:r>
              <a:rPr lang="en-US" sz="2200" dirty="0" smtClean="0">
                <a:latin typeface="Calibri Light" panose="020F0302020204030204" pitchFamily="34" charset="0"/>
              </a:rPr>
              <a:t>Recognizing sounds, alone and in words</a:t>
            </a:r>
          </a:p>
          <a:p>
            <a:pPr lvl="1"/>
            <a:r>
              <a:rPr lang="en-US" sz="2200" dirty="0" smtClean="0">
                <a:latin typeface="Calibri Light" panose="020F0302020204030204" pitchFamily="34" charset="0"/>
              </a:rPr>
              <a:t>Adding sounds to words</a:t>
            </a:r>
          </a:p>
          <a:p>
            <a:pPr lvl="1"/>
            <a:r>
              <a:rPr lang="en-US" sz="2200" dirty="0" smtClean="0">
                <a:latin typeface="Calibri Light" panose="020F0302020204030204" pitchFamily="34" charset="0"/>
              </a:rPr>
              <a:t>Taking apart words</a:t>
            </a:r>
          </a:p>
          <a:p>
            <a:pPr lvl="2"/>
            <a:endParaRPr lang="en-US" sz="1400" dirty="0" smtClean="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2200611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97290" y="768725"/>
            <a:ext cx="1603387" cy="1194920"/>
          </a:xfrm>
          <a:prstGeom prst="rect">
            <a:avLst/>
          </a:prstGeom>
        </p:spPr>
      </p:pic>
      <p:sp>
        <p:nvSpPr>
          <p:cNvPr id="3" name="Content Placeholder 2"/>
          <p:cNvSpPr>
            <a:spLocks noGrp="1"/>
          </p:cNvSpPr>
          <p:nvPr>
            <p:ph idx="4294967295"/>
          </p:nvPr>
        </p:nvSpPr>
        <p:spPr>
          <a:xfrm>
            <a:off x="627797" y="1690688"/>
            <a:ext cx="10214828" cy="4486275"/>
          </a:xfrm>
        </p:spPr>
        <p:txBody>
          <a:bodyPr/>
          <a:lstStyle/>
          <a:p>
            <a:pPr marL="0" indent="0" algn="ctr">
              <a:buNone/>
            </a:pPr>
            <a:endParaRPr lang="en-US" u="sng" dirty="0" smtClean="0"/>
          </a:p>
          <a:p>
            <a:pPr marL="0" indent="0" algn="ctr">
              <a:buNone/>
            </a:pPr>
            <a:r>
              <a:rPr lang="en-US" u="sng" dirty="0" smtClean="0">
                <a:latin typeface="Calibri Light" panose="020F0302020204030204" pitchFamily="34" charset="0"/>
              </a:rPr>
              <a:t>Phonics</a:t>
            </a:r>
          </a:p>
          <a:p>
            <a:pPr lvl="1"/>
            <a:r>
              <a:rPr lang="en-US" sz="2200" dirty="0" smtClean="0">
                <a:latin typeface="Calibri Light" panose="020F0302020204030204" pitchFamily="34" charset="0"/>
              </a:rPr>
              <a:t>Recognizing letter combinations</a:t>
            </a:r>
          </a:p>
          <a:p>
            <a:pPr lvl="2"/>
            <a:r>
              <a:rPr lang="en-US" sz="2200" dirty="0" smtClean="0">
                <a:latin typeface="Calibri Light" panose="020F0302020204030204" pitchFamily="34" charset="0"/>
              </a:rPr>
              <a:t>With sidewalk chalk, make hopscotch with blends and have students think of words with those blends. (</a:t>
            </a:r>
            <a:r>
              <a:rPr lang="en-US" sz="2200" dirty="0" err="1" smtClean="0">
                <a:latin typeface="Calibri Light" panose="020F0302020204030204" pitchFamily="34" charset="0"/>
              </a:rPr>
              <a:t>ie</a:t>
            </a:r>
            <a:r>
              <a:rPr lang="en-US" sz="2200" dirty="0" smtClean="0">
                <a:latin typeface="Calibri Light" panose="020F0302020204030204" pitchFamily="34" charset="0"/>
              </a:rPr>
              <a:t>: </a:t>
            </a:r>
            <a:r>
              <a:rPr lang="en-US" sz="2200" dirty="0" err="1" smtClean="0">
                <a:latin typeface="Calibri Light" panose="020F0302020204030204" pitchFamily="34" charset="0"/>
              </a:rPr>
              <a:t>br</a:t>
            </a:r>
            <a:r>
              <a:rPr lang="en-US" sz="2200" dirty="0" smtClean="0">
                <a:latin typeface="Calibri Light" panose="020F0302020204030204" pitchFamily="34" charset="0"/>
              </a:rPr>
              <a:t>, </a:t>
            </a:r>
            <a:r>
              <a:rPr lang="en-US" sz="2200" dirty="0" err="1" smtClean="0">
                <a:latin typeface="Calibri Light" panose="020F0302020204030204" pitchFamily="34" charset="0"/>
              </a:rPr>
              <a:t>th</a:t>
            </a:r>
            <a:r>
              <a:rPr lang="en-US" sz="2200" dirty="0" smtClean="0">
                <a:latin typeface="Calibri Light" panose="020F0302020204030204" pitchFamily="34" charset="0"/>
              </a:rPr>
              <a:t>, cl, </a:t>
            </a:r>
            <a:r>
              <a:rPr lang="en-US" sz="2200" dirty="0" err="1" smtClean="0">
                <a:latin typeface="Calibri Light" panose="020F0302020204030204" pitchFamily="34" charset="0"/>
              </a:rPr>
              <a:t>etc</a:t>
            </a:r>
            <a:r>
              <a:rPr lang="en-US" sz="2200" dirty="0" smtClean="0">
                <a:latin typeface="Calibri Light" panose="020F0302020204030204" pitchFamily="34" charset="0"/>
              </a:rPr>
              <a:t>) </a:t>
            </a:r>
          </a:p>
          <a:p>
            <a:pPr lvl="1"/>
            <a:r>
              <a:rPr lang="en-US" sz="2200" dirty="0" smtClean="0">
                <a:latin typeface="Calibri Light" panose="020F0302020204030204" pitchFamily="34" charset="0"/>
              </a:rPr>
              <a:t>Word parts (prefixes, suffixes, and root)</a:t>
            </a:r>
          </a:p>
          <a:p>
            <a:pPr lvl="2"/>
            <a:endParaRPr lang="en-US" dirty="0" smtClean="0"/>
          </a:p>
          <a:p>
            <a:pPr lvl="1"/>
            <a:endParaRPr lang="en-US" dirty="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802000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08000" y="654220"/>
            <a:ext cx="1603387" cy="1194920"/>
          </a:xfrm>
          <a:prstGeom prst="rect">
            <a:avLst/>
          </a:prstGeom>
        </p:spPr>
      </p:pic>
      <p:sp>
        <p:nvSpPr>
          <p:cNvPr id="3" name="Content Placeholder 2"/>
          <p:cNvSpPr>
            <a:spLocks noGrp="1"/>
          </p:cNvSpPr>
          <p:nvPr>
            <p:ph idx="4294967295"/>
          </p:nvPr>
        </p:nvSpPr>
        <p:spPr>
          <a:xfrm>
            <a:off x="914400" y="1690688"/>
            <a:ext cx="9928225" cy="4486275"/>
          </a:xfrm>
        </p:spPr>
        <p:txBody>
          <a:bodyPr/>
          <a:lstStyle/>
          <a:p>
            <a:pPr marL="0" indent="0" algn="ctr">
              <a:buNone/>
            </a:pPr>
            <a:endParaRPr lang="en-US" u="sng" dirty="0" smtClean="0"/>
          </a:p>
          <a:p>
            <a:pPr marL="0" indent="0" algn="ctr">
              <a:buNone/>
            </a:pPr>
            <a:r>
              <a:rPr lang="en-US" sz="2000" u="sng" dirty="0" smtClean="0">
                <a:latin typeface="Calibri Light" panose="020F0302020204030204" pitchFamily="34" charset="0"/>
              </a:rPr>
              <a:t>Fluency</a:t>
            </a:r>
          </a:p>
          <a:p>
            <a:pPr marL="0" indent="0" algn="ctr">
              <a:buNone/>
            </a:pPr>
            <a:endParaRPr lang="en-US" sz="2200" u="sng" dirty="0">
              <a:latin typeface="Calibri Light" panose="020F0302020204030204" pitchFamily="34" charset="0"/>
            </a:endParaRPr>
          </a:p>
          <a:p>
            <a:r>
              <a:rPr lang="en-US" sz="2200" dirty="0" smtClean="0">
                <a:latin typeface="Calibri Light" panose="020F0302020204030204" pitchFamily="34" charset="0"/>
              </a:rPr>
              <a:t>Automatic word recognition</a:t>
            </a:r>
          </a:p>
          <a:p>
            <a:r>
              <a:rPr lang="en-US" sz="2200" dirty="0" smtClean="0">
                <a:latin typeface="Calibri Light" panose="020F0302020204030204" pitchFamily="34" charset="0"/>
              </a:rPr>
              <a:t>Accurate word recognition</a:t>
            </a:r>
          </a:p>
          <a:p>
            <a:r>
              <a:rPr lang="en-US" sz="2200" dirty="0" smtClean="0">
                <a:latin typeface="Calibri Light" panose="020F0302020204030204" pitchFamily="34" charset="0"/>
              </a:rPr>
              <a:t>Use of expression</a:t>
            </a:r>
          </a:p>
        </p:txBody>
      </p:sp>
    </p:spTree>
    <p:extLst>
      <p:ext uri="{BB962C8B-B14F-4D97-AF65-F5344CB8AC3E}">
        <p14:creationId xmlns:p14="http://schemas.microsoft.com/office/powerpoint/2010/main" val="3529346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79650" y="862494"/>
            <a:ext cx="1603387" cy="1194920"/>
          </a:xfrm>
          <a:prstGeom prst="rect">
            <a:avLst/>
          </a:prstGeom>
        </p:spPr>
      </p:pic>
      <p:sp>
        <p:nvSpPr>
          <p:cNvPr id="3" name="Content Placeholder 2"/>
          <p:cNvSpPr>
            <a:spLocks noGrp="1"/>
          </p:cNvSpPr>
          <p:nvPr>
            <p:ph sz="half" idx="4294967295"/>
          </p:nvPr>
        </p:nvSpPr>
        <p:spPr>
          <a:xfrm>
            <a:off x="1463292" y="2519695"/>
            <a:ext cx="9645985" cy="3062240"/>
          </a:xfrm>
        </p:spPr>
        <p:txBody>
          <a:bodyPr>
            <a:normAutofit fontScale="92500" lnSpcReduction="20000"/>
          </a:bodyPr>
          <a:lstStyle/>
          <a:p>
            <a:pPr marL="0" indent="0" algn="ctr">
              <a:buNone/>
            </a:pPr>
            <a:r>
              <a:rPr lang="en-US" u="sng" dirty="0" smtClean="0">
                <a:latin typeface="Calibri Light" panose="020F0302020204030204" pitchFamily="34" charset="0"/>
              </a:rPr>
              <a:t>Comprehension</a:t>
            </a:r>
          </a:p>
          <a:p>
            <a:pPr marL="0" indent="0" algn="ctr">
              <a:buNone/>
            </a:pPr>
            <a:endParaRPr lang="en-US" u="sng" dirty="0">
              <a:latin typeface="Calibri Light" panose="020F0302020204030204" pitchFamily="34" charset="0"/>
            </a:endParaRPr>
          </a:p>
          <a:p>
            <a:r>
              <a:rPr lang="en-US" dirty="0" smtClean="0">
                <a:latin typeface="Calibri Light" panose="020F0302020204030204" pitchFamily="34" charset="0"/>
              </a:rPr>
              <a:t>Paying attention to important information </a:t>
            </a:r>
          </a:p>
          <a:p>
            <a:r>
              <a:rPr lang="en-US" dirty="0" smtClean="0">
                <a:latin typeface="Calibri Light" panose="020F0302020204030204" pitchFamily="34" charset="0"/>
              </a:rPr>
              <a:t>Understanding specific meaning in text</a:t>
            </a:r>
          </a:p>
          <a:p>
            <a:r>
              <a:rPr lang="en-US" dirty="0" smtClean="0">
                <a:latin typeface="Calibri Light" panose="020F0302020204030204" pitchFamily="34" charset="0"/>
              </a:rPr>
              <a:t>Identifying a main idea</a:t>
            </a:r>
          </a:p>
          <a:p>
            <a:r>
              <a:rPr lang="en-US" dirty="0" smtClean="0">
                <a:latin typeface="Calibri Light" panose="020F0302020204030204" pitchFamily="34" charset="0"/>
              </a:rPr>
              <a:t>Verbal responses to questions</a:t>
            </a:r>
          </a:p>
          <a:p>
            <a:r>
              <a:rPr lang="en-US" dirty="0" smtClean="0">
                <a:latin typeface="Calibri Light" panose="020F0302020204030204" pitchFamily="34" charset="0"/>
              </a:rPr>
              <a:t>Using new information gained through reading</a:t>
            </a:r>
          </a:p>
          <a:p>
            <a:endParaRPr lang="en-US" dirty="0" smtClean="0"/>
          </a:p>
        </p:txBody>
      </p:sp>
    </p:spTree>
    <p:extLst>
      <p:ext uri="{BB962C8B-B14F-4D97-AF65-F5344CB8AC3E}">
        <p14:creationId xmlns:p14="http://schemas.microsoft.com/office/powerpoint/2010/main" val="769589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157844344"/>
              </p:ext>
            </p:extLst>
          </p:nvPr>
        </p:nvGraphicFramePr>
        <p:xfrm>
          <a:off x="2008249" y="1099676"/>
          <a:ext cx="8127999" cy="512572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r>
                        <a:rPr lang="en-US" dirty="0" smtClean="0"/>
                        <a:t>Classroom Supplies</a:t>
                      </a:r>
                      <a:endParaRPr lang="en-US" dirty="0"/>
                    </a:p>
                  </a:txBody>
                  <a:tcPr/>
                </a:tc>
                <a:tc>
                  <a:txBody>
                    <a:bodyPr/>
                    <a:lstStyle/>
                    <a:p>
                      <a:r>
                        <a:rPr lang="en-US" dirty="0" smtClean="0"/>
                        <a:t>Walking in line</a:t>
                      </a:r>
                      <a:endParaRPr lang="en-US" dirty="0"/>
                    </a:p>
                  </a:txBody>
                  <a:tcPr/>
                </a:tc>
                <a:tc>
                  <a:txBody>
                    <a:bodyPr/>
                    <a:lstStyle/>
                    <a:p>
                      <a:r>
                        <a:rPr lang="en-US" dirty="0" smtClean="0"/>
                        <a:t>Group Time</a:t>
                      </a:r>
                      <a:endParaRPr lang="en-US" dirty="0"/>
                    </a:p>
                  </a:txBody>
                  <a:tcPr/>
                </a:tc>
              </a:tr>
              <a:tr h="370840">
                <a:tc>
                  <a:txBody>
                    <a:bodyPr/>
                    <a:lstStyle/>
                    <a:p>
                      <a:r>
                        <a:rPr lang="en-US" dirty="0" smtClean="0"/>
                        <a:t>Accumulate</a:t>
                      </a:r>
                    </a:p>
                    <a:p>
                      <a:r>
                        <a:rPr lang="en-US" dirty="0" smtClean="0"/>
                        <a:t>Allocate</a:t>
                      </a:r>
                    </a:p>
                    <a:p>
                      <a:r>
                        <a:rPr lang="en-US" dirty="0" smtClean="0"/>
                        <a:t>Allot</a:t>
                      </a:r>
                    </a:p>
                    <a:p>
                      <a:r>
                        <a:rPr lang="en-US" dirty="0" smtClean="0"/>
                        <a:t>Amass</a:t>
                      </a:r>
                    </a:p>
                    <a:p>
                      <a:r>
                        <a:rPr lang="en-US" dirty="0" smtClean="0"/>
                        <a:t>Arrange</a:t>
                      </a:r>
                    </a:p>
                    <a:p>
                      <a:r>
                        <a:rPr lang="en-US" dirty="0" smtClean="0"/>
                        <a:t>Collect</a:t>
                      </a:r>
                    </a:p>
                    <a:p>
                      <a:r>
                        <a:rPr lang="en-US" dirty="0" smtClean="0"/>
                        <a:t>Deplete</a:t>
                      </a:r>
                    </a:p>
                    <a:p>
                      <a:r>
                        <a:rPr lang="en-US" dirty="0" smtClean="0"/>
                        <a:t>Dispense</a:t>
                      </a:r>
                    </a:p>
                    <a:p>
                      <a:r>
                        <a:rPr lang="en-US" dirty="0" smtClean="0"/>
                        <a:t>Distribute</a:t>
                      </a:r>
                    </a:p>
                    <a:p>
                      <a:r>
                        <a:rPr lang="en-US" dirty="0" smtClean="0"/>
                        <a:t>Dole</a:t>
                      </a:r>
                    </a:p>
                    <a:p>
                      <a:r>
                        <a:rPr lang="en-US" dirty="0" smtClean="0"/>
                        <a:t>Gather</a:t>
                      </a:r>
                    </a:p>
                    <a:p>
                      <a:r>
                        <a:rPr lang="en-US" dirty="0" smtClean="0"/>
                        <a:t>Hoard</a:t>
                      </a:r>
                    </a:p>
                    <a:p>
                      <a:r>
                        <a:rPr lang="en-US" dirty="0" smtClean="0"/>
                        <a:t>Issue</a:t>
                      </a:r>
                    </a:p>
                    <a:p>
                      <a:r>
                        <a:rPr lang="en-US" dirty="0" smtClean="0"/>
                        <a:t>Replenish</a:t>
                      </a:r>
                    </a:p>
                    <a:p>
                      <a:r>
                        <a:rPr lang="en-US" dirty="0" smtClean="0"/>
                        <a:t>Reserve</a:t>
                      </a:r>
                    </a:p>
                    <a:p>
                      <a:r>
                        <a:rPr lang="en-US" dirty="0" smtClean="0"/>
                        <a:t>Stockpile</a:t>
                      </a:r>
                      <a:endParaRPr lang="en-US" dirty="0"/>
                    </a:p>
                  </a:txBody>
                  <a:tcPr/>
                </a:tc>
                <a:tc>
                  <a:txBody>
                    <a:bodyPr/>
                    <a:lstStyle/>
                    <a:p>
                      <a:r>
                        <a:rPr lang="en-US" dirty="0" smtClean="0"/>
                        <a:t>Adjacent</a:t>
                      </a:r>
                    </a:p>
                    <a:p>
                      <a:r>
                        <a:rPr lang="en-US" dirty="0" smtClean="0"/>
                        <a:t>Approach</a:t>
                      </a:r>
                    </a:p>
                    <a:p>
                      <a:r>
                        <a:rPr lang="en-US" dirty="0" smtClean="0"/>
                        <a:t>Disorderly</a:t>
                      </a:r>
                    </a:p>
                    <a:p>
                      <a:r>
                        <a:rPr lang="en-US" dirty="0" smtClean="0"/>
                        <a:t>Efficiently</a:t>
                      </a:r>
                    </a:p>
                    <a:p>
                      <a:r>
                        <a:rPr lang="en-US" dirty="0" smtClean="0"/>
                        <a:t>File</a:t>
                      </a:r>
                    </a:p>
                    <a:p>
                      <a:r>
                        <a:rPr lang="en-US" dirty="0" smtClean="0"/>
                        <a:t>Halt</a:t>
                      </a:r>
                    </a:p>
                    <a:p>
                      <a:r>
                        <a:rPr lang="en-US" dirty="0" smtClean="0"/>
                        <a:t>Linger</a:t>
                      </a:r>
                    </a:p>
                    <a:p>
                      <a:r>
                        <a:rPr lang="en-US" dirty="0" smtClean="0"/>
                        <a:t>Orderly</a:t>
                      </a:r>
                    </a:p>
                    <a:p>
                      <a:r>
                        <a:rPr lang="en-US" dirty="0" smtClean="0"/>
                        <a:t>Parallel</a:t>
                      </a:r>
                    </a:p>
                    <a:p>
                      <a:r>
                        <a:rPr lang="en-US" dirty="0" smtClean="0"/>
                        <a:t>Pause</a:t>
                      </a:r>
                    </a:p>
                    <a:p>
                      <a:r>
                        <a:rPr lang="en-US" dirty="0" smtClean="0"/>
                        <a:t>Perpendicular</a:t>
                      </a:r>
                    </a:p>
                    <a:p>
                      <a:r>
                        <a:rPr lang="en-US" dirty="0" smtClean="0"/>
                        <a:t>Proceed</a:t>
                      </a:r>
                    </a:p>
                    <a:p>
                      <a:r>
                        <a:rPr lang="en-US" dirty="0" smtClean="0"/>
                        <a:t>Procession</a:t>
                      </a:r>
                    </a:p>
                    <a:p>
                      <a:r>
                        <a:rPr lang="en-US" dirty="0" smtClean="0"/>
                        <a:t>Proximity</a:t>
                      </a:r>
                    </a:p>
                    <a:p>
                      <a:r>
                        <a:rPr lang="en-US" dirty="0" smtClean="0"/>
                        <a:t>Queue</a:t>
                      </a:r>
                    </a:p>
                    <a:p>
                      <a:r>
                        <a:rPr lang="en-US" dirty="0" smtClean="0"/>
                        <a:t>Rapidly</a:t>
                      </a:r>
                    </a:p>
                    <a:p>
                      <a:r>
                        <a:rPr lang="en-US" dirty="0" smtClean="0"/>
                        <a:t>Swiftly</a:t>
                      </a:r>
                      <a:endParaRPr lang="en-US" dirty="0"/>
                    </a:p>
                  </a:txBody>
                  <a:tcPr/>
                </a:tc>
                <a:tc>
                  <a:txBody>
                    <a:bodyPr/>
                    <a:lstStyle/>
                    <a:p>
                      <a:r>
                        <a:rPr lang="en-US" dirty="0" smtClean="0"/>
                        <a:t>Articulate</a:t>
                      </a:r>
                    </a:p>
                    <a:p>
                      <a:r>
                        <a:rPr lang="en-US" dirty="0" smtClean="0"/>
                        <a:t>Ascertain</a:t>
                      </a:r>
                    </a:p>
                    <a:p>
                      <a:r>
                        <a:rPr lang="en-US" dirty="0" smtClean="0"/>
                        <a:t>Assemble</a:t>
                      </a:r>
                    </a:p>
                    <a:p>
                      <a:r>
                        <a:rPr lang="en-US" dirty="0" smtClean="0"/>
                        <a:t>Coherent</a:t>
                      </a:r>
                    </a:p>
                    <a:p>
                      <a:r>
                        <a:rPr lang="en-US" dirty="0" smtClean="0"/>
                        <a:t>Coherent</a:t>
                      </a:r>
                    </a:p>
                    <a:p>
                      <a:r>
                        <a:rPr lang="en-US" dirty="0" smtClean="0"/>
                        <a:t>Deliberate</a:t>
                      </a:r>
                    </a:p>
                    <a:p>
                      <a:r>
                        <a:rPr lang="en-US" dirty="0" smtClean="0"/>
                        <a:t>Disband</a:t>
                      </a:r>
                    </a:p>
                    <a:p>
                      <a:r>
                        <a:rPr lang="en-US" dirty="0" smtClean="0"/>
                        <a:t>Disperse</a:t>
                      </a:r>
                    </a:p>
                    <a:p>
                      <a:r>
                        <a:rPr lang="en-US" dirty="0" smtClean="0"/>
                        <a:t>Express</a:t>
                      </a:r>
                    </a:p>
                    <a:p>
                      <a:r>
                        <a:rPr lang="en-US" dirty="0" smtClean="0"/>
                        <a:t>Lucid</a:t>
                      </a:r>
                    </a:p>
                    <a:p>
                      <a:r>
                        <a:rPr lang="en-US" dirty="0" smtClean="0"/>
                        <a:t>Oblige</a:t>
                      </a:r>
                    </a:p>
                    <a:p>
                      <a:r>
                        <a:rPr lang="en-US" dirty="0" smtClean="0"/>
                        <a:t>Partake</a:t>
                      </a:r>
                    </a:p>
                    <a:p>
                      <a:r>
                        <a:rPr lang="en-US" dirty="0" smtClean="0"/>
                        <a:t>Participate</a:t>
                      </a:r>
                    </a:p>
                    <a:p>
                      <a:r>
                        <a:rPr lang="en-US" dirty="0" smtClean="0"/>
                        <a:t>Portray</a:t>
                      </a:r>
                    </a:p>
                    <a:p>
                      <a:r>
                        <a:rPr lang="en-US" dirty="0" smtClean="0"/>
                        <a:t>Verbalize</a:t>
                      </a:r>
                    </a:p>
                    <a:p>
                      <a:endParaRPr lang="en-US" dirty="0"/>
                    </a:p>
                  </a:txBody>
                  <a:tcPr/>
                </a:tc>
              </a:tr>
            </a:tbl>
          </a:graphicData>
        </a:graphic>
      </p:graphicFrame>
      <p:pic>
        <p:nvPicPr>
          <p:cNvPr id="8" name="Picture 7"/>
          <p:cNvPicPr>
            <a:picLocks noChangeAspect="1"/>
          </p:cNvPicPr>
          <p:nvPr/>
        </p:nvPicPr>
        <p:blipFill>
          <a:blip r:embed="rId3"/>
          <a:stretch>
            <a:fillRect/>
          </a:stretch>
        </p:blipFill>
        <p:spPr>
          <a:xfrm>
            <a:off x="4386558" y="485945"/>
            <a:ext cx="3371380" cy="755970"/>
          </a:xfrm>
          <a:prstGeom prst="rect">
            <a:avLst/>
          </a:prstGeom>
        </p:spPr>
      </p:pic>
    </p:spTree>
    <p:extLst>
      <p:ext uri="{BB962C8B-B14F-4D97-AF65-F5344CB8AC3E}">
        <p14:creationId xmlns:p14="http://schemas.microsoft.com/office/powerpoint/2010/main" val="4095745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40608710"/>
              </p:ext>
            </p:extLst>
          </p:nvPr>
        </p:nvGraphicFramePr>
        <p:xfrm>
          <a:off x="2020125" y="1372809"/>
          <a:ext cx="8127999" cy="454152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r>
                        <a:rPr lang="en-US" sz="2200" baseline="0" dirty="0" smtClean="0"/>
                        <a:t>Plant Life</a:t>
                      </a:r>
                      <a:endParaRPr lang="en-US" sz="2200" dirty="0"/>
                    </a:p>
                  </a:txBody>
                  <a:tcPr/>
                </a:tc>
                <a:tc>
                  <a:txBody>
                    <a:bodyPr/>
                    <a:lstStyle/>
                    <a:p>
                      <a:r>
                        <a:rPr lang="en-US" sz="2200" dirty="0" smtClean="0"/>
                        <a:t>Space</a:t>
                      </a:r>
                      <a:endParaRPr lang="en-US" sz="2200" dirty="0"/>
                    </a:p>
                  </a:txBody>
                  <a:tcPr/>
                </a:tc>
                <a:tc>
                  <a:txBody>
                    <a:bodyPr/>
                    <a:lstStyle/>
                    <a:p>
                      <a:r>
                        <a:rPr lang="en-US" sz="2200" dirty="0" smtClean="0"/>
                        <a:t>Civilization</a:t>
                      </a:r>
                      <a:endParaRPr lang="en-US" sz="2200" dirty="0"/>
                    </a:p>
                  </a:txBody>
                  <a:tcPr/>
                </a:tc>
              </a:tr>
              <a:tr h="370840">
                <a:tc>
                  <a:txBody>
                    <a:bodyPr/>
                    <a:lstStyle/>
                    <a:p>
                      <a:r>
                        <a:rPr lang="en-US" sz="2200" dirty="0" smtClean="0"/>
                        <a:t>Abundant</a:t>
                      </a:r>
                    </a:p>
                    <a:p>
                      <a:r>
                        <a:rPr lang="en-US" sz="2200" dirty="0" smtClean="0"/>
                        <a:t>Burgeoning</a:t>
                      </a:r>
                    </a:p>
                    <a:p>
                      <a:r>
                        <a:rPr lang="en-US" sz="2200" dirty="0" smtClean="0"/>
                        <a:t>Dwindling</a:t>
                      </a:r>
                    </a:p>
                    <a:p>
                      <a:r>
                        <a:rPr lang="en-US" sz="2200" dirty="0" smtClean="0"/>
                        <a:t>Fertile</a:t>
                      </a:r>
                    </a:p>
                    <a:p>
                      <a:r>
                        <a:rPr lang="en-US" sz="2200" dirty="0" smtClean="0"/>
                        <a:t>Flourish</a:t>
                      </a:r>
                    </a:p>
                    <a:p>
                      <a:r>
                        <a:rPr lang="en-US" sz="2200" dirty="0" smtClean="0"/>
                        <a:t>Lush</a:t>
                      </a:r>
                    </a:p>
                    <a:p>
                      <a:r>
                        <a:rPr lang="en-US" sz="2200" dirty="0" smtClean="0"/>
                        <a:t>Meandering</a:t>
                      </a:r>
                    </a:p>
                    <a:p>
                      <a:r>
                        <a:rPr lang="en-US" sz="2200" dirty="0" smtClean="0"/>
                        <a:t>Neglect</a:t>
                      </a:r>
                    </a:p>
                    <a:p>
                      <a:r>
                        <a:rPr lang="en-US" sz="2200" dirty="0" smtClean="0"/>
                        <a:t>Sow</a:t>
                      </a:r>
                    </a:p>
                    <a:p>
                      <a:r>
                        <a:rPr lang="en-US" sz="2200" dirty="0" smtClean="0"/>
                        <a:t>Tend</a:t>
                      </a:r>
                      <a:r>
                        <a:rPr lang="en-US" sz="2200" baseline="0" dirty="0" smtClean="0"/>
                        <a:t> </a:t>
                      </a:r>
                      <a:endParaRPr lang="en-US" sz="2200" dirty="0" smtClean="0"/>
                    </a:p>
                    <a:p>
                      <a:r>
                        <a:rPr lang="en-US" sz="2200" dirty="0" smtClean="0"/>
                        <a:t>Thrive</a:t>
                      </a:r>
                      <a:endParaRPr lang="en-US" sz="2200" dirty="0"/>
                    </a:p>
                  </a:txBody>
                  <a:tcPr/>
                </a:tc>
                <a:tc>
                  <a:txBody>
                    <a:bodyPr/>
                    <a:lstStyle/>
                    <a:p>
                      <a:r>
                        <a:rPr lang="en-US" sz="2200" dirty="0" smtClean="0"/>
                        <a:t>Celestial</a:t>
                      </a:r>
                    </a:p>
                    <a:p>
                      <a:r>
                        <a:rPr lang="en-US" sz="2200" dirty="0" smtClean="0"/>
                        <a:t>Existence</a:t>
                      </a:r>
                    </a:p>
                    <a:p>
                      <a:r>
                        <a:rPr lang="en-US" sz="2200" dirty="0" smtClean="0"/>
                        <a:t>Globe</a:t>
                      </a:r>
                    </a:p>
                    <a:p>
                      <a:r>
                        <a:rPr lang="en-US" sz="2200" dirty="0" smtClean="0"/>
                        <a:t>Immeasurable</a:t>
                      </a:r>
                    </a:p>
                    <a:p>
                      <a:r>
                        <a:rPr lang="en-US" sz="2200" dirty="0" smtClean="0"/>
                        <a:t>Infinite</a:t>
                      </a:r>
                    </a:p>
                    <a:p>
                      <a:r>
                        <a:rPr lang="en-US" sz="2200" dirty="0" smtClean="0"/>
                        <a:t>Miniscule</a:t>
                      </a:r>
                    </a:p>
                    <a:p>
                      <a:r>
                        <a:rPr lang="en-US" sz="2200" dirty="0" smtClean="0"/>
                        <a:t>Orb</a:t>
                      </a:r>
                    </a:p>
                    <a:p>
                      <a:r>
                        <a:rPr lang="en-US" sz="2200" dirty="0" smtClean="0"/>
                        <a:t>Remote</a:t>
                      </a:r>
                    </a:p>
                    <a:p>
                      <a:r>
                        <a:rPr lang="en-US" sz="2200" dirty="0" smtClean="0"/>
                        <a:t>Trajectory</a:t>
                      </a:r>
                    </a:p>
                    <a:p>
                      <a:r>
                        <a:rPr lang="en-US" sz="2200" dirty="0" smtClean="0"/>
                        <a:t>Universe</a:t>
                      </a:r>
                    </a:p>
                    <a:p>
                      <a:r>
                        <a:rPr lang="en-US" sz="2200" dirty="0" smtClean="0"/>
                        <a:t>Vast</a:t>
                      </a:r>
                    </a:p>
                    <a:p>
                      <a:endParaRPr lang="en-US" sz="2200" dirty="0" smtClean="0"/>
                    </a:p>
                  </a:txBody>
                  <a:tcPr/>
                </a:tc>
                <a:tc>
                  <a:txBody>
                    <a:bodyPr/>
                    <a:lstStyle/>
                    <a:p>
                      <a:r>
                        <a:rPr lang="en-US" sz="2200" dirty="0" smtClean="0"/>
                        <a:t>Cooperation</a:t>
                      </a:r>
                    </a:p>
                    <a:p>
                      <a:r>
                        <a:rPr lang="en-US" sz="2200" dirty="0" smtClean="0"/>
                        <a:t>Customary</a:t>
                      </a:r>
                    </a:p>
                    <a:p>
                      <a:r>
                        <a:rPr lang="en-US" sz="2200" dirty="0" smtClean="0"/>
                        <a:t>Dominant</a:t>
                      </a:r>
                    </a:p>
                    <a:p>
                      <a:r>
                        <a:rPr lang="en-US" sz="2200" dirty="0" smtClean="0"/>
                        <a:t>Hardy</a:t>
                      </a:r>
                    </a:p>
                    <a:p>
                      <a:r>
                        <a:rPr lang="en-US" sz="2200" dirty="0" smtClean="0"/>
                        <a:t>Hierarchy</a:t>
                      </a:r>
                    </a:p>
                    <a:p>
                      <a:r>
                        <a:rPr lang="en-US" sz="2200" dirty="0" smtClean="0"/>
                        <a:t>Nomadic</a:t>
                      </a:r>
                    </a:p>
                    <a:p>
                      <a:r>
                        <a:rPr lang="en-US" sz="2200" dirty="0" smtClean="0"/>
                        <a:t>Obligation</a:t>
                      </a:r>
                    </a:p>
                    <a:p>
                      <a:r>
                        <a:rPr lang="en-US" sz="2200" dirty="0" smtClean="0"/>
                        <a:t>Prosperity</a:t>
                      </a:r>
                    </a:p>
                    <a:p>
                      <a:r>
                        <a:rPr lang="en-US" sz="2200" dirty="0" smtClean="0"/>
                        <a:t>Resistant</a:t>
                      </a:r>
                    </a:p>
                    <a:p>
                      <a:r>
                        <a:rPr lang="en-US" sz="2200" dirty="0" smtClean="0"/>
                        <a:t>Resourceful</a:t>
                      </a:r>
                    </a:p>
                    <a:p>
                      <a:r>
                        <a:rPr lang="en-US" sz="2200" dirty="0" smtClean="0"/>
                        <a:t>Stability</a:t>
                      </a:r>
                    </a:p>
                    <a:p>
                      <a:endParaRPr lang="en-US" sz="2200" dirty="0"/>
                    </a:p>
                  </a:txBody>
                  <a:tcPr/>
                </a:tc>
              </a:tr>
            </a:tbl>
          </a:graphicData>
        </a:graphic>
      </p:graphicFrame>
      <p:sp>
        <p:nvSpPr>
          <p:cNvPr id="2" name="TextBox 1"/>
          <p:cNvSpPr txBox="1"/>
          <p:nvPr/>
        </p:nvSpPr>
        <p:spPr>
          <a:xfrm>
            <a:off x="4168240" y="724395"/>
            <a:ext cx="3241963" cy="523220"/>
          </a:xfrm>
          <a:prstGeom prst="rect">
            <a:avLst/>
          </a:prstGeom>
          <a:noFill/>
        </p:spPr>
        <p:txBody>
          <a:bodyPr wrap="square" rtlCol="0">
            <a:spAutoFit/>
          </a:bodyPr>
          <a:lstStyle/>
          <a:p>
            <a:r>
              <a:rPr lang="en-US" sz="2800" dirty="0" smtClean="0"/>
              <a:t>Sophisticated</a:t>
            </a:r>
            <a:r>
              <a:rPr lang="en-US" dirty="0" smtClean="0"/>
              <a:t> </a:t>
            </a:r>
            <a:r>
              <a:rPr lang="en-US" sz="2800" dirty="0" smtClean="0"/>
              <a:t>Words</a:t>
            </a:r>
            <a:endParaRPr lang="en-US" sz="2800" dirty="0"/>
          </a:p>
        </p:txBody>
      </p:sp>
    </p:spTree>
    <p:extLst>
      <p:ext uri="{BB962C8B-B14F-4D97-AF65-F5344CB8AC3E}">
        <p14:creationId xmlns:p14="http://schemas.microsoft.com/office/powerpoint/2010/main" val="406840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76270" y="1240312"/>
            <a:ext cx="10842625" cy="4486275"/>
          </a:xfrm>
        </p:spPr>
        <p:txBody>
          <a:bodyPr>
            <a:normAutofit/>
          </a:bodyPr>
          <a:lstStyle/>
          <a:p>
            <a:pPr marL="0" indent="0">
              <a:buNone/>
            </a:pPr>
            <a:endParaRPr lang="en-US" dirty="0"/>
          </a:p>
          <a:p>
            <a:pPr marL="0" indent="0" algn="ctr">
              <a:buNone/>
            </a:pPr>
            <a:endParaRPr lang="en-US" dirty="0" smtClean="0">
              <a:latin typeface="Calibri Light" panose="020F0302020204030204" pitchFamily="34" charset="0"/>
            </a:endParaRPr>
          </a:p>
          <a:p>
            <a:pPr marL="0" indent="0" algn="ctr">
              <a:buNone/>
            </a:pPr>
            <a:endParaRPr lang="en-US" dirty="0" smtClean="0">
              <a:latin typeface="Calibri Light" panose="020F0302020204030204" pitchFamily="34" charset="0"/>
            </a:endParaRPr>
          </a:p>
          <a:p>
            <a:pPr marL="0" indent="0" algn="ctr">
              <a:buNone/>
            </a:pPr>
            <a:r>
              <a:rPr lang="en-US" dirty="0" smtClean="0">
                <a:latin typeface="Calibri Light" panose="020F0302020204030204" pitchFamily="34" charset="0"/>
              </a:rPr>
              <a:t>Questions?</a:t>
            </a:r>
            <a:endParaRPr lang="en-US" dirty="0">
              <a:latin typeface="Calibri Light" panose="020F0302020204030204" pitchFamily="34" charset="0"/>
            </a:endParaRPr>
          </a:p>
          <a:p>
            <a:pPr marL="0" indent="0" algn="ctr">
              <a:buNone/>
            </a:pPr>
            <a:r>
              <a:rPr lang="en-US" sz="2000" dirty="0" smtClean="0">
                <a:latin typeface="Calibri Light" panose="020F0302020204030204" pitchFamily="34" charset="0"/>
              </a:rPr>
              <a:t>Erica McCleskey</a:t>
            </a:r>
          </a:p>
          <a:p>
            <a:pPr marL="0" indent="0" algn="ctr">
              <a:buNone/>
            </a:pPr>
            <a:r>
              <a:rPr lang="en-US" sz="2000" dirty="0" smtClean="0">
                <a:latin typeface="Calibri Light" panose="020F0302020204030204" pitchFamily="34" charset="0"/>
              </a:rPr>
              <a:t>SCAA Communications Coordinator</a:t>
            </a:r>
          </a:p>
          <a:p>
            <a:pPr marL="0" indent="0" algn="ctr">
              <a:buNone/>
            </a:pPr>
            <a:r>
              <a:rPr lang="en-US" sz="2000" dirty="0" smtClean="0">
                <a:latin typeface="Calibri Light" panose="020F0302020204030204" pitchFamily="34" charset="0"/>
              </a:rPr>
              <a:t>864-354-4706</a:t>
            </a:r>
          </a:p>
          <a:p>
            <a:pPr marL="0" indent="0" algn="ctr">
              <a:buNone/>
            </a:pPr>
            <a:r>
              <a:rPr lang="en-US" sz="2000" dirty="0" smtClean="0">
                <a:latin typeface="Calibri Light" panose="020F0302020204030204" pitchFamily="34" charset="0"/>
              </a:rPr>
              <a:t>emccleskey@scafterschool.com</a:t>
            </a:r>
          </a:p>
          <a:p>
            <a:pPr marL="0" indent="0">
              <a:buNone/>
            </a:pPr>
            <a:endParaRPr lang="en-US" dirty="0">
              <a:latin typeface="Calibri Light" panose="020F03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9125" y="992734"/>
            <a:ext cx="5430008" cy="1333686"/>
          </a:xfrm>
          <a:prstGeom prst="rect">
            <a:avLst/>
          </a:prstGeom>
        </p:spPr>
      </p:pic>
    </p:spTree>
    <p:extLst>
      <p:ext uri="{BB962C8B-B14F-4D97-AF65-F5344CB8AC3E}">
        <p14:creationId xmlns:p14="http://schemas.microsoft.com/office/powerpoint/2010/main" val="1748815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8866" y="669499"/>
            <a:ext cx="10515600" cy="1063625"/>
          </a:xfrm>
        </p:spPr>
        <p:txBody>
          <a:bodyPr>
            <a:normAutofit fontScale="90000"/>
          </a:bodyPr>
          <a:lstStyle/>
          <a:p>
            <a:pPr algn="ctr"/>
            <a:r>
              <a:rPr lang="en-US" dirty="0" smtClean="0"/>
              <a:t>Agenda</a:t>
            </a:r>
            <a:br>
              <a:rPr lang="en-US" dirty="0" smtClean="0"/>
            </a:br>
            <a:endParaRPr lang="en-US" sz="3100" dirty="0"/>
          </a:p>
        </p:txBody>
      </p:sp>
      <p:sp>
        <p:nvSpPr>
          <p:cNvPr id="3" name="Content Placeholder 2"/>
          <p:cNvSpPr>
            <a:spLocks noGrp="1"/>
          </p:cNvSpPr>
          <p:nvPr>
            <p:ph idx="4294967295"/>
          </p:nvPr>
        </p:nvSpPr>
        <p:spPr>
          <a:xfrm>
            <a:off x="682388" y="1323430"/>
            <a:ext cx="10515600" cy="5037137"/>
          </a:xfrm>
        </p:spPr>
        <p:txBody>
          <a:bodyPr numCol="1">
            <a:normAutofit fontScale="32500" lnSpcReduction="20000"/>
          </a:bodyPr>
          <a:lstStyle/>
          <a:p>
            <a:pPr marL="0" indent="0" algn="ctr">
              <a:buNone/>
            </a:pPr>
            <a:endParaRPr lang="en-US" sz="2000" dirty="0" smtClean="0"/>
          </a:p>
          <a:p>
            <a:pPr marL="0" indent="0" algn="ctr">
              <a:buNone/>
            </a:pPr>
            <a:r>
              <a:rPr lang="en-US" sz="7000" dirty="0" smtClean="0">
                <a:latin typeface="+mj-lt"/>
              </a:rPr>
              <a:t>Welcome and Let’s Connect</a:t>
            </a:r>
          </a:p>
          <a:p>
            <a:pPr marL="0" indent="0" algn="ctr">
              <a:buNone/>
            </a:pPr>
            <a:endParaRPr lang="en-US" sz="7000" dirty="0" smtClean="0">
              <a:latin typeface="+mj-lt"/>
            </a:endParaRPr>
          </a:p>
          <a:p>
            <a:pPr marL="0" indent="0" algn="ctr">
              <a:buNone/>
            </a:pPr>
            <a:r>
              <a:rPr lang="en-US" sz="7000" dirty="0" smtClean="0">
                <a:latin typeface="+mj-lt"/>
              </a:rPr>
              <a:t>Why &amp; How</a:t>
            </a:r>
          </a:p>
          <a:p>
            <a:pPr marL="0" indent="0" algn="ctr">
              <a:buNone/>
            </a:pPr>
            <a:endParaRPr lang="en-US" sz="7000" dirty="0" smtClean="0">
              <a:latin typeface="+mj-lt"/>
            </a:endParaRPr>
          </a:p>
          <a:p>
            <a:pPr marL="0" indent="0" algn="ctr">
              <a:buNone/>
            </a:pPr>
            <a:r>
              <a:rPr lang="en-US" sz="7000" dirty="0" smtClean="0">
                <a:latin typeface="+mj-lt"/>
              </a:rPr>
              <a:t>Read A Loud</a:t>
            </a:r>
          </a:p>
          <a:p>
            <a:pPr marL="0" indent="0" algn="ctr">
              <a:buNone/>
            </a:pPr>
            <a:endParaRPr lang="en-US" sz="7000" dirty="0" smtClean="0">
              <a:latin typeface="+mj-lt"/>
            </a:endParaRPr>
          </a:p>
          <a:p>
            <a:pPr marL="0" indent="0" algn="ctr">
              <a:buNone/>
            </a:pPr>
            <a:r>
              <a:rPr lang="en-US" sz="7000" dirty="0" smtClean="0">
                <a:latin typeface="+mj-lt"/>
              </a:rPr>
              <a:t>Reading Guide Overview</a:t>
            </a:r>
          </a:p>
          <a:p>
            <a:pPr marL="0" indent="0" algn="ctr">
              <a:buNone/>
            </a:pPr>
            <a:endParaRPr lang="en-US" sz="7000" dirty="0">
              <a:latin typeface="+mj-lt"/>
            </a:endParaRPr>
          </a:p>
          <a:p>
            <a:pPr marL="0" indent="0" algn="ctr">
              <a:buNone/>
            </a:pPr>
            <a:r>
              <a:rPr lang="en-US" sz="7000" dirty="0" smtClean="0">
                <a:latin typeface="+mj-lt"/>
              </a:rPr>
              <a:t>Break: Lets Move!</a:t>
            </a:r>
          </a:p>
          <a:p>
            <a:pPr marL="0" indent="0" algn="ctr">
              <a:buNone/>
            </a:pPr>
            <a:endParaRPr lang="en-US" sz="7000" dirty="0" smtClean="0">
              <a:latin typeface="+mj-lt"/>
            </a:endParaRPr>
          </a:p>
          <a:p>
            <a:pPr marL="0" indent="0" algn="ctr">
              <a:buNone/>
            </a:pPr>
            <a:r>
              <a:rPr lang="en-US" sz="7000" dirty="0" smtClean="0">
                <a:latin typeface="+mj-lt"/>
              </a:rPr>
              <a:t>Reading Guide Activities</a:t>
            </a:r>
          </a:p>
          <a:p>
            <a:pPr marL="0" indent="0" algn="ctr">
              <a:buNone/>
            </a:pPr>
            <a:endParaRPr lang="en-US" sz="7000" dirty="0">
              <a:latin typeface="+mj-lt"/>
            </a:endParaRPr>
          </a:p>
        </p:txBody>
      </p:sp>
    </p:spTree>
    <p:extLst>
      <p:ext uri="{BB962C8B-B14F-4D97-AF65-F5344CB8AC3E}">
        <p14:creationId xmlns:p14="http://schemas.microsoft.com/office/powerpoint/2010/main" val="3589370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513"/>
            <a:ext cx="9144000" cy="1981444"/>
          </a:xfrm>
        </p:spPr>
        <p:txBody>
          <a:bodyPr>
            <a:normAutofit fontScale="90000"/>
          </a:bodyPr>
          <a:lstStyle/>
          <a:p>
            <a:pPr algn="ctr"/>
            <a:r>
              <a:rPr lang="en-US" sz="4900" dirty="0" smtClean="0">
                <a:latin typeface="Calibri Light" panose="020F0302020204030204" pitchFamily="34" charset="0"/>
              </a:rPr>
              <a:t>Getting to Know You and Let Us Connect!</a:t>
            </a:r>
            <a:br>
              <a:rPr lang="en-US" sz="4900" dirty="0" smtClean="0">
                <a:latin typeface="Calibri Light" panose="020F0302020204030204" pitchFamily="34" charset="0"/>
              </a:rPr>
            </a:br>
            <a:r>
              <a:rPr lang="en-US" dirty="0"/>
              <a:t/>
            </a:r>
            <a:br>
              <a:rPr lang="en-US" dirty="0"/>
            </a:br>
            <a:endParaRPr lang="en-US" sz="3100" dirty="0"/>
          </a:p>
        </p:txBody>
      </p:sp>
      <p:sp>
        <p:nvSpPr>
          <p:cNvPr id="3" name="Content Placeholder 2"/>
          <p:cNvSpPr>
            <a:spLocks noGrp="1"/>
          </p:cNvSpPr>
          <p:nvPr>
            <p:ph type="subTitle" idx="1"/>
          </p:nvPr>
        </p:nvSpPr>
        <p:spPr/>
        <p:txBody>
          <a:bodyPr>
            <a:normAutofit/>
          </a:bodyPr>
          <a:lstStyle/>
          <a:p>
            <a:pPr marL="0" indent="0" algn="ctr">
              <a:buNone/>
            </a:pPr>
            <a:endParaRPr lang="en-US" sz="2000" dirty="0" smtClean="0"/>
          </a:p>
          <a:p>
            <a:pPr marL="0" indent="0" algn="ctr">
              <a:buNone/>
            </a:pPr>
            <a:endParaRPr lang="en-US" sz="2000" dirty="0" smtClean="0"/>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1382" y="2813957"/>
            <a:ext cx="1724025" cy="1143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263" y="2936783"/>
            <a:ext cx="1063126" cy="105419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3299" y="2936783"/>
            <a:ext cx="1054192" cy="1054192"/>
          </a:xfrm>
          <a:prstGeom prst="rect">
            <a:avLst/>
          </a:prstGeom>
        </p:spPr>
      </p:pic>
    </p:spTree>
    <p:extLst>
      <p:ext uri="{BB962C8B-B14F-4D97-AF65-F5344CB8AC3E}">
        <p14:creationId xmlns:p14="http://schemas.microsoft.com/office/powerpoint/2010/main" val="397336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4294967295"/>
            <p:extLst>
              <p:ext uri="{D42A27DB-BD31-4B8C-83A1-F6EECF244321}">
                <p14:modId xmlns:p14="http://schemas.microsoft.com/office/powerpoint/2010/main" val="81492630"/>
              </p:ext>
            </p:extLst>
          </p:nvPr>
        </p:nvGraphicFramePr>
        <p:xfrm>
          <a:off x="-228600" y="0"/>
          <a:ext cx="12420600" cy="67246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98509" y="1977330"/>
            <a:ext cx="2686050" cy="1384995"/>
          </a:xfrm>
          <a:prstGeom prst="rect">
            <a:avLst/>
          </a:prstGeom>
          <a:noFill/>
        </p:spPr>
        <p:txBody>
          <a:bodyPr wrap="square" rtlCol="0">
            <a:spAutoFit/>
          </a:bodyPr>
          <a:lstStyle/>
          <a:p>
            <a:r>
              <a:rPr lang="en-US" sz="2800" dirty="0" smtClean="0">
                <a:solidFill>
                  <a:schemeClr val="bg1"/>
                </a:solidFill>
                <a:latin typeface="+mj-lt"/>
              </a:rPr>
              <a:t>90 additional days of learning in Afterschool</a:t>
            </a:r>
            <a:endParaRPr lang="en-US" sz="2800" dirty="0">
              <a:solidFill>
                <a:schemeClr val="bg1"/>
              </a:solidFill>
              <a:latin typeface="+mj-lt"/>
            </a:endParaRPr>
          </a:p>
        </p:txBody>
      </p:sp>
    </p:spTree>
    <p:extLst>
      <p:ext uri="{BB962C8B-B14F-4D97-AF65-F5344CB8AC3E}">
        <p14:creationId xmlns:p14="http://schemas.microsoft.com/office/powerpoint/2010/main" val="23265100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71634" y="525127"/>
            <a:ext cx="9601200" cy="1303337"/>
          </a:xfrm>
        </p:spPr>
        <p:txBody>
          <a:bodyPr>
            <a:normAutofit/>
          </a:bodyPr>
          <a:lstStyle/>
          <a:p>
            <a:pPr algn="ctr"/>
            <a:r>
              <a:rPr lang="en-US" dirty="0" smtClean="0"/>
              <a:t>Research</a:t>
            </a:r>
            <a:endParaRPr lang="en-US" sz="3100" dirty="0"/>
          </a:p>
        </p:txBody>
      </p:sp>
      <p:sp>
        <p:nvSpPr>
          <p:cNvPr id="3" name="Content Placeholder 2"/>
          <p:cNvSpPr>
            <a:spLocks noGrp="1"/>
          </p:cNvSpPr>
          <p:nvPr>
            <p:ph idx="4294967295"/>
          </p:nvPr>
        </p:nvSpPr>
        <p:spPr>
          <a:xfrm>
            <a:off x="0" y="2557463"/>
            <a:ext cx="9601200" cy="3317875"/>
          </a:xfrm>
        </p:spPr>
        <p:txBody>
          <a:bodyPr>
            <a:normAutofit/>
          </a:bodyPr>
          <a:lstStyle/>
          <a:p>
            <a:endParaRPr lang="en-US" sz="1600" dirty="0" smtClean="0"/>
          </a:p>
          <a:p>
            <a:endParaRPr lang="en-US" sz="1600" dirty="0"/>
          </a:p>
          <a:p>
            <a:endParaRPr lang="en-US" sz="1600" dirty="0" smtClean="0"/>
          </a:p>
        </p:txBody>
      </p:sp>
      <p:sp>
        <p:nvSpPr>
          <p:cNvPr id="10" name="Up Arrow 9"/>
          <p:cNvSpPr/>
          <p:nvPr/>
        </p:nvSpPr>
        <p:spPr>
          <a:xfrm>
            <a:off x="1777865" y="3161375"/>
            <a:ext cx="2350387" cy="24682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p>
          <a:p>
            <a:pPr algn="ctr"/>
            <a:r>
              <a:rPr lang="en-US" dirty="0" smtClean="0"/>
              <a:t>Improved attendance</a:t>
            </a:r>
          </a:p>
          <a:p>
            <a:pPr algn="ctr"/>
            <a:endParaRPr lang="en-US" dirty="0"/>
          </a:p>
        </p:txBody>
      </p:sp>
      <p:sp>
        <p:nvSpPr>
          <p:cNvPr id="11" name="Up Arrow 10"/>
          <p:cNvSpPr/>
          <p:nvPr/>
        </p:nvSpPr>
        <p:spPr>
          <a:xfrm>
            <a:off x="7605783" y="2603236"/>
            <a:ext cx="2447183" cy="30264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 Increase in </a:t>
            </a:r>
            <a:r>
              <a:rPr lang="en-US" b="1" i="1" u="sng" dirty="0" smtClean="0"/>
              <a:t>test scores</a:t>
            </a:r>
          </a:p>
          <a:p>
            <a:pPr algn="ctr"/>
            <a:endParaRPr lang="en-US" dirty="0"/>
          </a:p>
        </p:txBody>
      </p:sp>
      <p:sp>
        <p:nvSpPr>
          <p:cNvPr id="12" name="Down Arrow 11"/>
          <p:cNvSpPr/>
          <p:nvPr/>
        </p:nvSpPr>
        <p:spPr>
          <a:xfrm>
            <a:off x="4610716" y="2187600"/>
            <a:ext cx="2723037" cy="34420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 decrease in problem behaviors</a:t>
            </a:r>
          </a:p>
          <a:p>
            <a:pPr algn="ctr"/>
            <a:endParaRPr lang="en-US" dirty="0"/>
          </a:p>
        </p:txBody>
      </p:sp>
      <p:sp>
        <p:nvSpPr>
          <p:cNvPr id="6" name="Rectangle 5"/>
          <p:cNvSpPr/>
          <p:nvPr/>
        </p:nvSpPr>
        <p:spPr>
          <a:xfrm>
            <a:off x="9206488" y="5875868"/>
            <a:ext cx="2450030" cy="369332"/>
          </a:xfrm>
          <a:prstGeom prst="rect">
            <a:avLst/>
          </a:prstGeom>
        </p:spPr>
        <p:txBody>
          <a:bodyPr wrap="none">
            <a:spAutoFit/>
          </a:bodyPr>
          <a:lstStyle/>
          <a:p>
            <a:r>
              <a:rPr lang="en-US" dirty="0" err="1"/>
              <a:t>Durlak</a:t>
            </a:r>
            <a:r>
              <a:rPr lang="en-US" dirty="0"/>
              <a:t> &amp; Weisberg, 2010</a:t>
            </a:r>
          </a:p>
        </p:txBody>
      </p:sp>
    </p:spTree>
    <p:extLst>
      <p:ext uri="{BB962C8B-B14F-4D97-AF65-F5344CB8AC3E}">
        <p14:creationId xmlns:p14="http://schemas.microsoft.com/office/powerpoint/2010/main" val="1358376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71634" y="525127"/>
            <a:ext cx="9601200" cy="1303337"/>
          </a:xfrm>
        </p:spPr>
        <p:txBody>
          <a:bodyPr>
            <a:normAutofit/>
          </a:bodyPr>
          <a:lstStyle/>
          <a:p>
            <a:pPr algn="ctr"/>
            <a:r>
              <a:rPr lang="en-US" dirty="0" smtClean="0"/>
              <a:t>Summer Learning Loss</a:t>
            </a:r>
            <a:endParaRPr lang="en-US" sz="3100" dirty="0"/>
          </a:p>
        </p:txBody>
      </p:sp>
      <p:pic>
        <p:nvPicPr>
          <p:cNvPr id="4" name="ZolcNG3GVCs"/>
          <p:cNvPicPr>
            <a:picLocks noRot="1" noChangeAspect="1"/>
          </p:cNvPicPr>
          <p:nvPr>
            <a:videoFile r:link="rId1"/>
          </p:nvPr>
        </p:nvPicPr>
        <p:blipFill>
          <a:blip r:embed="rId4"/>
          <a:stretch>
            <a:fillRect/>
          </a:stretch>
        </p:blipFill>
        <p:spPr>
          <a:xfrm>
            <a:off x="3810000" y="2143125"/>
            <a:ext cx="4572000" cy="2571750"/>
          </a:xfrm>
          <a:prstGeom prst="rect">
            <a:avLst/>
          </a:prstGeom>
        </p:spPr>
      </p:pic>
    </p:spTree>
    <p:extLst>
      <p:ext uri="{BB962C8B-B14F-4D97-AF65-F5344CB8AC3E}">
        <p14:creationId xmlns:p14="http://schemas.microsoft.com/office/powerpoint/2010/main" val="4075622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7104" y="841067"/>
            <a:ext cx="10299700" cy="1179512"/>
          </a:xfrm>
        </p:spPr>
        <p:txBody>
          <a:bodyPr/>
          <a:lstStyle/>
          <a:p>
            <a:pPr algn="ctr"/>
            <a:r>
              <a:rPr lang="en-US" dirty="0" smtClean="0">
                <a:hlinkClick r:id="rId3"/>
              </a:rPr>
              <a:t>Best Practices</a:t>
            </a:r>
            <a:endParaRPr lang="en-US" dirty="0"/>
          </a:p>
        </p:txBody>
      </p:sp>
      <p:pic>
        <p:nvPicPr>
          <p:cNvPr id="7" name="Content Placeholder 6"/>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2278062" y="2269556"/>
            <a:ext cx="5743575" cy="3644900"/>
          </a:xfrm>
        </p:spPr>
      </p:pic>
    </p:spTree>
    <p:extLst>
      <p:ext uri="{BB962C8B-B14F-4D97-AF65-F5344CB8AC3E}">
        <p14:creationId xmlns:p14="http://schemas.microsoft.com/office/powerpoint/2010/main" val="930130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594" y="754587"/>
            <a:ext cx="10299357" cy="1179942"/>
          </a:xfrm>
        </p:spPr>
        <p:txBody>
          <a:bodyPr/>
          <a:lstStyle/>
          <a:p>
            <a:pPr algn="ctr"/>
            <a:endParaRPr lang="en-US" b="1" dirty="0"/>
          </a:p>
        </p:txBody>
      </p:sp>
      <p:pic>
        <p:nvPicPr>
          <p:cNvPr id="6" name="Content Placeholder 5"/>
          <p:cNvPicPr>
            <a:picLocks noGrp="1" noChangeAspect="1"/>
          </p:cNvPicPr>
          <p:nvPr>
            <p:ph idx="1"/>
          </p:nvPr>
        </p:nvPicPr>
        <p:blipFill>
          <a:blip r:embed="rId3"/>
          <a:stretch>
            <a:fillRect/>
          </a:stretch>
        </p:blipFill>
        <p:spPr>
          <a:xfrm>
            <a:off x="720235" y="706205"/>
            <a:ext cx="10361716" cy="5837100"/>
          </a:xfrm>
          <a:prstGeom prst="rect">
            <a:avLst/>
          </a:prstGeom>
        </p:spPr>
      </p:pic>
    </p:spTree>
    <p:extLst>
      <p:ext uri="{BB962C8B-B14F-4D97-AF65-F5344CB8AC3E}">
        <p14:creationId xmlns:p14="http://schemas.microsoft.com/office/powerpoint/2010/main" val="2215781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3"/>
          <a:stretch>
            <a:fillRect/>
          </a:stretch>
        </p:blipFill>
        <p:spPr>
          <a:xfrm>
            <a:off x="4022665" y="385408"/>
            <a:ext cx="4143246" cy="5960802"/>
          </a:xfrm>
          <a:prstGeom prst="rect">
            <a:avLst/>
          </a:prstGeom>
        </p:spPr>
      </p:pic>
    </p:spTree>
    <p:extLst>
      <p:ext uri="{BB962C8B-B14F-4D97-AF65-F5344CB8AC3E}">
        <p14:creationId xmlns:p14="http://schemas.microsoft.com/office/powerpoint/2010/main" val="1813880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4894</TotalTime>
  <Words>930</Words>
  <Application>Microsoft Office PowerPoint</Application>
  <PresentationFormat>Widescreen</PresentationFormat>
  <Paragraphs>200</Paragraphs>
  <Slides>16</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Garamond</vt:lpstr>
      <vt:lpstr>Organic</vt:lpstr>
      <vt:lpstr>                Reading is Active with STEM </vt:lpstr>
      <vt:lpstr>Agenda </vt:lpstr>
      <vt:lpstr>Getting to Know You and Let Us Connect!  </vt:lpstr>
      <vt:lpstr>PowerPoint Presentation</vt:lpstr>
      <vt:lpstr>Research</vt:lpstr>
      <vt:lpstr>Summer Learning Loss</vt:lpstr>
      <vt:lpstr>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Promising Practices:  Proven Strategies for Summer Learning   SC Education Oversight Committee: Reading Guide</dc:title>
  <dc:creator>Erica McCleskey</dc:creator>
  <cp:lastModifiedBy>emccleskey@scafterschool.com</cp:lastModifiedBy>
  <cp:revision>57</cp:revision>
  <cp:lastPrinted>2016-05-04T10:07:43Z</cp:lastPrinted>
  <dcterms:created xsi:type="dcterms:W3CDTF">2015-05-27T13:51:56Z</dcterms:created>
  <dcterms:modified xsi:type="dcterms:W3CDTF">2016-05-04T10:33:40Z</dcterms:modified>
</cp:coreProperties>
</file>